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6"/>
    <p:sldId id="257" r:id="rId57"/>
    <p:sldId id="258" r:id="rId58"/>
    <p:sldId id="259" r:id="rId59"/>
    <p:sldId id="260" r:id="rId60"/>
    <p:sldId id="261" r:id="rId61"/>
    <p:sldId id="262" r:id="rId62"/>
    <p:sldId id="263" r:id="rId63"/>
    <p:sldId id="264" r:id="rId64"/>
    <p:sldId id="265" r:id="rId65"/>
    <p:sldId id="266" r:id="rId66"/>
    <p:sldId id="267" r:id="rId67"/>
    <p:sldId id="268" r:id="rId68"/>
    <p:sldId id="269" r:id="rId69"/>
    <p:sldId id="270" r:id="rId70"/>
    <p:sldId id="271" r:id="rId71"/>
    <p:sldId id="272" r:id="rId72"/>
    <p:sldId id="273" r:id="rId73"/>
    <p:sldId id="274" r:id="rId74"/>
    <p:sldId id="275" r:id="rId75"/>
    <p:sldId id="276" r:id="rId76"/>
    <p:sldId id="277" r:id="rId77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nton" charset="1" panose="00000500000000000000"/>
      <p:regular r:id="rId14"/>
    </p:embeddedFont>
    <p:embeddedFont>
      <p:font typeface="Anton Italics" charset="1" panose="00000500000000000000"/>
      <p:regular r:id="rId15"/>
    </p:embeddedFont>
    <p:embeddedFont>
      <p:font typeface="Aileron Heavy" charset="1" panose="00000A00000000000000"/>
      <p:regular r:id="rId16"/>
    </p:embeddedFont>
    <p:embeddedFont>
      <p:font typeface="Aileron Heavy Bold" charset="1" panose="00000A00000000000000"/>
      <p:regular r:id="rId17"/>
    </p:embeddedFont>
    <p:embeddedFont>
      <p:font typeface="Aileron Heavy Italics" charset="1" panose="00000A00000000000000"/>
      <p:regular r:id="rId18"/>
    </p:embeddedFont>
    <p:embeddedFont>
      <p:font typeface="Aileron Heavy Bold Italics" charset="1" panose="00000A00000000000000"/>
      <p:regular r:id="rId19"/>
    </p:embeddedFont>
    <p:embeddedFont>
      <p:font typeface="Barlow SemiCondensed" charset="1" panose="00000506000000000000"/>
      <p:regular r:id="rId20"/>
    </p:embeddedFont>
    <p:embeddedFont>
      <p:font typeface="Barlow SemiCondensed Bold" charset="1" panose="00000806000000000000"/>
      <p:regular r:id="rId21"/>
    </p:embeddedFont>
    <p:embeddedFont>
      <p:font typeface="Barlow SemiCondensed Italics" charset="1" panose="00000506000000000000"/>
      <p:regular r:id="rId22"/>
    </p:embeddedFont>
    <p:embeddedFont>
      <p:font typeface="Barlow SemiCondensed Bold Italics" charset="1" panose="00000806000000000000"/>
      <p:regular r:id="rId23"/>
    </p:embeddedFont>
    <p:embeddedFont>
      <p:font typeface="Montserrat Extra-Bold" charset="1" panose="00000900000000000000"/>
      <p:regular r:id="rId24"/>
    </p:embeddedFont>
    <p:embeddedFont>
      <p:font typeface="Montserrat Extra-Bold Bold" charset="1" panose="00000A00000000000000"/>
      <p:regular r:id="rId25"/>
    </p:embeddedFont>
    <p:embeddedFont>
      <p:font typeface="Montserrat Extra-Bold Italics" charset="1" panose="00000900000000000000"/>
      <p:regular r:id="rId26"/>
    </p:embeddedFont>
    <p:embeddedFont>
      <p:font typeface="Montserrat Extra-Bold Bold Italics" charset="1" panose="00000A00000000000000"/>
      <p:regular r:id="rId27"/>
    </p:embeddedFont>
    <p:embeddedFont>
      <p:font typeface="Argent" charset="1" panose="00000500000000000000"/>
      <p:regular r:id="rId28"/>
    </p:embeddedFont>
    <p:embeddedFont>
      <p:font typeface="Argent Bold" charset="1" panose="00000800000000000000"/>
      <p:regular r:id="rId29"/>
    </p:embeddedFont>
    <p:embeddedFont>
      <p:font typeface="Argent Italics" charset="1" panose="00000500000000000000"/>
      <p:regular r:id="rId30"/>
    </p:embeddedFont>
    <p:embeddedFont>
      <p:font typeface="Argent Bold Italics" charset="1" panose="00000800000000000000"/>
      <p:regular r:id="rId31"/>
    </p:embeddedFont>
    <p:embeddedFont>
      <p:font typeface="Poppins" charset="1" panose="00000500000000000000"/>
      <p:regular r:id="rId32"/>
    </p:embeddedFont>
    <p:embeddedFont>
      <p:font typeface="Poppins Bold" charset="1" panose="00000800000000000000"/>
      <p:regular r:id="rId33"/>
    </p:embeddedFont>
    <p:embeddedFont>
      <p:font typeface="Poppins Italics" charset="1" panose="00000500000000000000"/>
      <p:regular r:id="rId34"/>
    </p:embeddedFont>
    <p:embeddedFont>
      <p:font typeface="Poppins Bold Italics" charset="1" panose="00000800000000000000"/>
      <p:regular r:id="rId35"/>
    </p:embeddedFont>
    <p:embeddedFont>
      <p:font typeface="Canva Sans" charset="1" panose="020B0503030501040103"/>
      <p:regular r:id="rId36"/>
    </p:embeddedFont>
    <p:embeddedFont>
      <p:font typeface="Canva Sans Bold" charset="1" panose="020B0803030501040103"/>
      <p:regular r:id="rId37"/>
    </p:embeddedFont>
    <p:embeddedFont>
      <p:font typeface="Canva Sans Italics" charset="1" panose="020B0503030501040103"/>
      <p:regular r:id="rId38"/>
    </p:embeddedFont>
    <p:embeddedFont>
      <p:font typeface="Canva Sans Bold Italics" charset="1" panose="020B0803030501040103"/>
      <p:regular r:id="rId39"/>
    </p:embeddedFont>
    <p:embeddedFont>
      <p:font typeface="Georgia Pro" charset="1" panose="02040502050405020303"/>
      <p:regular r:id="rId40"/>
    </p:embeddedFont>
    <p:embeddedFont>
      <p:font typeface="Georgia Pro Bold" charset="1" panose="02040802050405020203"/>
      <p:regular r:id="rId41"/>
    </p:embeddedFont>
    <p:embeddedFont>
      <p:font typeface="Georgia Pro Italics" charset="1" panose="02040502050405090303"/>
      <p:regular r:id="rId42"/>
    </p:embeddedFont>
    <p:embeddedFont>
      <p:font typeface="Georgia Pro Bold Italics" charset="1" panose="02040802050405090203"/>
      <p:regular r:id="rId43"/>
    </p:embeddedFont>
    <p:embeddedFont>
      <p:font typeface="Georgia Pro Light" charset="1" panose="02040302050405020303"/>
      <p:regular r:id="rId44"/>
    </p:embeddedFont>
    <p:embeddedFont>
      <p:font typeface="Georgia Pro Light Italics" charset="1" panose="02040302050405090303"/>
      <p:regular r:id="rId45"/>
    </p:embeddedFont>
    <p:embeddedFont>
      <p:font typeface="Georgia Pro Heavy" charset="1" panose="02040A02050405020203"/>
      <p:regular r:id="rId46"/>
    </p:embeddedFont>
    <p:embeddedFont>
      <p:font typeface="Georgia Pro Heavy Italics" charset="1" panose="02040A02050405090203"/>
      <p:regular r:id="rId47"/>
    </p:embeddedFont>
    <p:embeddedFont>
      <p:font typeface="Barlow Bold" charset="1" panose="00000800000000000000"/>
      <p:regular r:id="rId48"/>
    </p:embeddedFont>
    <p:embeddedFont>
      <p:font typeface="Barlow Bold Bold" charset="1" panose="00000900000000000000"/>
      <p:regular r:id="rId49"/>
    </p:embeddedFont>
    <p:embeddedFont>
      <p:font typeface="Barlow Bold Italics" charset="1" panose="00000800000000000000"/>
      <p:regular r:id="rId50"/>
    </p:embeddedFont>
    <p:embeddedFont>
      <p:font typeface="Barlow Bold Bold Italics" charset="1" panose="00000900000000000000"/>
      <p:regular r:id="rId51"/>
    </p:embeddedFont>
    <p:embeddedFont>
      <p:font typeface="Barlow Medium" charset="1" panose="00000600000000000000"/>
      <p:regular r:id="rId52"/>
    </p:embeddedFont>
    <p:embeddedFont>
      <p:font typeface="Barlow Medium Bold" charset="1" panose="00000700000000000000"/>
      <p:regular r:id="rId53"/>
    </p:embeddedFont>
    <p:embeddedFont>
      <p:font typeface="Barlow Medium Italics" charset="1" panose="00000600000000000000"/>
      <p:regular r:id="rId54"/>
    </p:embeddedFont>
    <p:embeddedFont>
      <p:font typeface="Barlow Medium Bold Italics" charset="1" panose="0000070000000000000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slides/slide1.xml" Type="http://schemas.openxmlformats.org/officeDocument/2006/relationships/slide"/><Relationship Id="rId57" Target="slides/slide2.xml" Type="http://schemas.openxmlformats.org/officeDocument/2006/relationships/slide"/><Relationship Id="rId58" Target="slides/slide3.xml" Type="http://schemas.openxmlformats.org/officeDocument/2006/relationships/slide"/><Relationship Id="rId59" Target="slides/slide4.xml" Type="http://schemas.openxmlformats.org/officeDocument/2006/relationships/slide"/><Relationship Id="rId6" Target="fonts/font6.fntdata" Type="http://schemas.openxmlformats.org/officeDocument/2006/relationships/font"/><Relationship Id="rId60" Target="slides/slide5.xml" Type="http://schemas.openxmlformats.org/officeDocument/2006/relationships/slide"/><Relationship Id="rId61" Target="slides/slide6.xml" Type="http://schemas.openxmlformats.org/officeDocument/2006/relationships/slide"/><Relationship Id="rId62" Target="slides/slide7.xml" Type="http://schemas.openxmlformats.org/officeDocument/2006/relationships/slide"/><Relationship Id="rId63" Target="slides/slide8.xml" Type="http://schemas.openxmlformats.org/officeDocument/2006/relationships/slide"/><Relationship Id="rId64" Target="slides/slide9.xml" Type="http://schemas.openxmlformats.org/officeDocument/2006/relationships/slide"/><Relationship Id="rId65" Target="slides/slide10.xml" Type="http://schemas.openxmlformats.org/officeDocument/2006/relationships/slide"/><Relationship Id="rId66" Target="slides/slide11.xml" Type="http://schemas.openxmlformats.org/officeDocument/2006/relationships/slide"/><Relationship Id="rId67" Target="slides/slide12.xml" Type="http://schemas.openxmlformats.org/officeDocument/2006/relationships/slide"/><Relationship Id="rId68" Target="slides/slide13.xml" Type="http://schemas.openxmlformats.org/officeDocument/2006/relationships/slide"/><Relationship Id="rId69" Target="slides/slide14.xml" Type="http://schemas.openxmlformats.org/officeDocument/2006/relationships/slide"/><Relationship Id="rId7" Target="fonts/font7.fntdata" Type="http://schemas.openxmlformats.org/officeDocument/2006/relationships/font"/><Relationship Id="rId70" Target="slides/slide15.xml" Type="http://schemas.openxmlformats.org/officeDocument/2006/relationships/slide"/><Relationship Id="rId71" Target="slides/slide16.xml" Type="http://schemas.openxmlformats.org/officeDocument/2006/relationships/slide"/><Relationship Id="rId72" Target="slides/slide17.xml" Type="http://schemas.openxmlformats.org/officeDocument/2006/relationships/slide"/><Relationship Id="rId73" Target="slides/slide18.xml" Type="http://schemas.openxmlformats.org/officeDocument/2006/relationships/slide"/><Relationship Id="rId74" Target="slides/slide19.xml" Type="http://schemas.openxmlformats.org/officeDocument/2006/relationships/slide"/><Relationship Id="rId75" Target="slides/slide20.xml" Type="http://schemas.openxmlformats.org/officeDocument/2006/relationships/slide"/><Relationship Id="rId76" Target="slides/slide21.xml" Type="http://schemas.openxmlformats.org/officeDocument/2006/relationships/slide"/><Relationship Id="rId77" Target="slides/slide22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2717" y="3441778"/>
            <a:ext cx="15020729" cy="3171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58"/>
              </a:lnSpc>
            </a:pPr>
            <a:r>
              <a:rPr lang="en-US" sz="11550" spc="1224">
                <a:solidFill>
                  <a:srgbClr val="000000"/>
                </a:solidFill>
                <a:latin typeface="Anton"/>
              </a:rPr>
              <a:t>WELCOME TO OUR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59226" y="1395734"/>
            <a:ext cx="8395628" cy="8427672"/>
          </a:xfrm>
          <a:custGeom>
            <a:avLst/>
            <a:gdLst/>
            <a:ahLst/>
            <a:cxnLst/>
            <a:rect r="r" b="b" t="t" l="l"/>
            <a:pathLst>
              <a:path h="8427672" w="8395628">
                <a:moveTo>
                  <a:pt x="0" y="0"/>
                </a:moveTo>
                <a:lnTo>
                  <a:pt x="8395627" y="0"/>
                </a:lnTo>
                <a:lnTo>
                  <a:pt x="8395627" y="8427672"/>
                </a:lnTo>
                <a:lnTo>
                  <a:pt x="0" y="8427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1384" y="705362"/>
            <a:ext cx="9408667" cy="690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3"/>
              </a:lnSpc>
            </a:pPr>
            <a:r>
              <a:rPr lang="en-US" sz="4399">
                <a:solidFill>
                  <a:srgbClr val="000000"/>
                </a:solidFill>
                <a:latin typeface="Aileron Heavy Bold"/>
              </a:rPr>
              <a:t>Distribution of Churn vs Services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6301" y="2384118"/>
            <a:ext cx="7517699" cy="405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eorgia Pro"/>
              </a:rPr>
              <a:t>Streaming TV,  Streaming Movies,  Multiple Lines have no impact on churn rate.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eorgia Pro"/>
              </a:rPr>
              <a:t>Customers who have fiber optic tend to churn significantly more than ones that have DSL.</a:t>
            </a:r>
          </a:p>
          <a:p>
            <a:pPr>
              <a:lnSpc>
                <a:spcPts val="4620"/>
              </a:lnSpc>
            </a:pPr>
          </a:p>
        </p:txBody>
      </p:sp>
    </p:spTree>
  </p:cSld>
  <p:clrMapOvr>
    <a:masterClrMapping/>
  </p:clrMapOvr>
  <p:transition spd="fast">
    <p:cover dir="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28126" y="1524314"/>
            <a:ext cx="8494932" cy="8498007"/>
          </a:xfrm>
          <a:custGeom>
            <a:avLst/>
            <a:gdLst/>
            <a:ahLst/>
            <a:cxnLst/>
            <a:rect r="r" b="b" t="t" l="l"/>
            <a:pathLst>
              <a:path h="8498007" w="8494932">
                <a:moveTo>
                  <a:pt x="0" y="0"/>
                </a:moveTo>
                <a:lnTo>
                  <a:pt x="8494932" y="0"/>
                </a:lnTo>
                <a:lnTo>
                  <a:pt x="8494932" y="8498007"/>
                </a:lnTo>
                <a:lnTo>
                  <a:pt x="0" y="8498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2" r="0" b="-17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38328"/>
            <a:ext cx="13058481" cy="690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4400">
                <a:solidFill>
                  <a:srgbClr val="000000"/>
                </a:solidFill>
                <a:latin typeface="Aileron Heavy"/>
              </a:rPr>
              <a:t>Distribution of Churn vs Security Support</a:t>
            </a:r>
          </a:p>
        </p:txBody>
      </p:sp>
    </p:spTree>
  </p:cSld>
  <p:clrMapOvr>
    <a:masterClrMapping/>
  </p:clrMapOvr>
  <p:transition spd="slow">
    <p:wipe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63248" y="2213949"/>
            <a:ext cx="9144000" cy="6728260"/>
          </a:xfrm>
          <a:custGeom>
            <a:avLst/>
            <a:gdLst/>
            <a:ahLst/>
            <a:cxnLst/>
            <a:rect r="r" b="b" t="t" l="l"/>
            <a:pathLst>
              <a:path h="6728260" w="9144000">
                <a:moveTo>
                  <a:pt x="0" y="0"/>
                </a:moveTo>
                <a:lnTo>
                  <a:pt x="9144000" y="0"/>
                </a:lnTo>
                <a:lnTo>
                  <a:pt x="9144000" y="6728260"/>
                </a:lnTo>
                <a:lnTo>
                  <a:pt x="0" y="6728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22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5380" y="833942"/>
            <a:ext cx="13058481" cy="690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4400">
                <a:solidFill>
                  <a:srgbClr val="000000"/>
                </a:solidFill>
                <a:latin typeface="Aileron Heavy"/>
              </a:rPr>
              <a:t>Distribution of Churn vs Contract type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0591" y="2723549"/>
            <a:ext cx="7963409" cy="2673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36"/>
              </a:lnSpc>
            </a:pPr>
            <a:r>
              <a:rPr lang="en-US" sz="3811">
                <a:solidFill>
                  <a:srgbClr val="000000"/>
                </a:solidFill>
                <a:latin typeface="Georgia Pro"/>
              </a:rPr>
              <a:t>Customer with Month-to-Month contracts tend to churn significantly more often then customers with one year and two year contracts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67313" y="1843875"/>
            <a:ext cx="9614615" cy="7414425"/>
          </a:xfrm>
          <a:custGeom>
            <a:avLst/>
            <a:gdLst/>
            <a:ahLst/>
            <a:cxnLst/>
            <a:rect r="r" b="b" t="t" l="l"/>
            <a:pathLst>
              <a:path h="7414425" w="9614615">
                <a:moveTo>
                  <a:pt x="0" y="0"/>
                </a:moveTo>
                <a:lnTo>
                  <a:pt x="9614615" y="0"/>
                </a:lnTo>
                <a:lnTo>
                  <a:pt x="9614615" y="7414425"/>
                </a:lnTo>
                <a:lnTo>
                  <a:pt x="0" y="7414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-1628" t="0" r="-162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5380" y="833942"/>
            <a:ext cx="13058481" cy="690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4400">
                <a:solidFill>
                  <a:srgbClr val="000000"/>
                </a:solidFill>
                <a:latin typeface="Aileron Heavy"/>
              </a:rPr>
              <a:t>Distribution of Churn vs Payment Options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0391" y="2809533"/>
            <a:ext cx="7885291" cy="5616051"/>
          </a:xfrm>
          <a:custGeom>
            <a:avLst/>
            <a:gdLst/>
            <a:ahLst/>
            <a:cxnLst/>
            <a:rect r="r" b="b" t="t" l="l"/>
            <a:pathLst>
              <a:path h="5616051" w="7885291">
                <a:moveTo>
                  <a:pt x="0" y="0"/>
                </a:moveTo>
                <a:lnTo>
                  <a:pt x="7885291" y="0"/>
                </a:lnTo>
                <a:lnTo>
                  <a:pt x="7885291" y="5616051"/>
                </a:lnTo>
                <a:lnTo>
                  <a:pt x="0" y="5616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809533"/>
            <a:ext cx="7707809" cy="5616051"/>
          </a:xfrm>
          <a:custGeom>
            <a:avLst/>
            <a:gdLst/>
            <a:ahLst/>
            <a:cxnLst/>
            <a:rect r="r" b="b" t="t" l="l"/>
            <a:pathLst>
              <a:path h="5616051" w="7707809">
                <a:moveTo>
                  <a:pt x="0" y="0"/>
                </a:moveTo>
                <a:lnTo>
                  <a:pt x="7707809" y="0"/>
                </a:lnTo>
                <a:lnTo>
                  <a:pt x="7707809" y="5616051"/>
                </a:lnTo>
                <a:lnTo>
                  <a:pt x="0" y="5616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0451" y="4365640"/>
            <a:ext cx="10967770" cy="108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90"/>
              </a:lnSpc>
            </a:pPr>
            <a:r>
              <a:rPr lang="en-US" sz="6897">
                <a:solidFill>
                  <a:srgbClr val="000000"/>
                </a:solidFill>
                <a:latin typeface="Anton"/>
              </a:rPr>
              <a:t>3. Model Building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49015"/>
            <a:ext cx="13520336" cy="108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90"/>
              </a:lnSpc>
            </a:pPr>
            <a:r>
              <a:rPr lang="en-US" sz="6897">
                <a:solidFill>
                  <a:srgbClr val="000000"/>
                </a:solidFill>
                <a:latin typeface="Anton"/>
              </a:rPr>
              <a:t>Recursive Feature Elemination (RFE)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064335"/>
            <a:ext cx="13857532" cy="498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99"/>
              </a:lnSpc>
            </a:pPr>
            <a:r>
              <a:rPr lang="en-US" sz="4785">
                <a:solidFill>
                  <a:srgbClr val="000000"/>
                </a:solidFill>
                <a:latin typeface="Canva Sans"/>
              </a:rPr>
              <a:t>Accuracy: 0.7963094393</a:t>
            </a:r>
          </a:p>
          <a:p>
            <a:pPr algn="just">
              <a:lnSpc>
                <a:spcPts val="6699"/>
              </a:lnSpc>
            </a:pPr>
            <a:r>
              <a:rPr lang="en-US" sz="4785">
                <a:solidFill>
                  <a:srgbClr val="000000"/>
                </a:solidFill>
                <a:latin typeface="Canva Sans"/>
              </a:rPr>
              <a:t>Error: 0.2036905606</a:t>
            </a:r>
          </a:p>
          <a:p>
            <a:pPr algn="just">
              <a:lnSpc>
                <a:spcPts val="6699"/>
              </a:lnSpc>
            </a:pPr>
            <a:r>
              <a:rPr lang="en-US" sz="4785">
                <a:solidFill>
                  <a:srgbClr val="000000"/>
                </a:solidFill>
                <a:latin typeface="Canva Sans"/>
              </a:rPr>
              <a:t>Precision: 0.8396396396</a:t>
            </a:r>
          </a:p>
          <a:p>
            <a:pPr algn="just">
              <a:lnSpc>
                <a:spcPts val="6699"/>
              </a:lnSpc>
            </a:pPr>
            <a:r>
              <a:rPr lang="en-US" sz="4785">
                <a:solidFill>
                  <a:srgbClr val="000000"/>
                </a:solidFill>
                <a:latin typeface="Canva Sans"/>
              </a:rPr>
              <a:t>Recall: 0.8396396396</a:t>
            </a:r>
          </a:p>
          <a:p>
            <a:pPr algn="just">
              <a:lnSpc>
                <a:spcPts val="6699"/>
              </a:lnSpc>
            </a:pPr>
            <a:r>
              <a:rPr lang="en-US" sz="4785">
                <a:solidFill>
                  <a:srgbClr val="000000"/>
                </a:solidFill>
                <a:latin typeface="Canva Sans"/>
              </a:rPr>
              <a:t>Specficity: 0.6354515050</a:t>
            </a:r>
          </a:p>
          <a:p>
            <a:pPr algn="just">
              <a:lnSpc>
                <a:spcPts val="6699"/>
              </a:lnSpc>
              <a:spcBef>
                <a:spcPct val="0"/>
              </a:spcBef>
            </a:pPr>
            <a:r>
              <a:rPr lang="en-US" sz="4785">
                <a:solidFill>
                  <a:srgbClr val="000000"/>
                </a:solidFill>
                <a:latin typeface="Canva Sans"/>
              </a:rPr>
              <a:t>F1: 0.8665736866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81282"/>
            <a:ext cx="15412467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There are 26 features but we select only 15 features to get the best model.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33571"/>
            <a:ext cx="13699788" cy="7853429"/>
          </a:xfrm>
          <a:custGeom>
            <a:avLst/>
            <a:gdLst/>
            <a:ahLst/>
            <a:cxnLst/>
            <a:rect r="r" b="b" t="t" l="l"/>
            <a:pathLst>
              <a:path h="7853429" w="13699788">
                <a:moveTo>
                  <a:pt x="0" y="0"/>
                </a:moveTo>
                <a:lnTo>
                  <a:pt x="13699788" y="0"/>
                </a:lnTo>
                <a:lnTo>
                  <a:pt x="13699788" y="7853429"/>
                </a:lnTo>
                <a:lnTo>
                  <a:pt x="0" y="785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1" t="-3057" r="-167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26067"/>
            <a:ext cx="10967770" cy="108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90"/>
              </a:lnSpc>
            </a:pPr>
            <a:r>
              <a:rPr lang="en-US" sz="6897">
                <a:solidFill>
                  <a:srgbClr val="000000"/>
                </a:solidFill>
                <a:latin typeface="Anton"/>
              </a:rPr>
              <a:t>Feature Selection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80996" y="1641678"/>
            <a:ext cx="5661479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499" spc="74">
                <a:solidFill>
                  <a:srgbClr val="000000"/>
                </a:solidFill>
                <a:latin typeface="Aileron Regular"/>
              </a:rPr>
              <a:t>Tenure is the most important feature: 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99166"/>
            <a:ext cx="10967770" cy="108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90"/>
              </a:lnSpc>
            </a:pPr>
            <a:r>
              <a:rPr lang="en-US" sz="6897">
                <a:solidFill>
                  <a:srgbClr val="000000"/>
                </a:solidFill>
                <a:latin typeface="Anton"/>
              </a:rPr>
              <a:t>L1 Regularization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2822" y="3284618"/>
            <a:ext cx="8115300" cy="548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4"/>
              </a:lnSpc>
            </a:pPr>
            <a:r>
              <a:rPr lang="en-US" sz="5195">
                <a:solidFill>
                  <a:srgbClr val="000000"/>
                </a:solidFill>
                <a:latin typeface="Canva Sans"/>
              </a:rPr>
              <a:t>Accuracy: 0.8019872249</a:t>
            </a:r>
          </a:p>
          <a:p>
            <a:pPr>
              <a:lnSpc>
                <a:spcPts val="7274"/>
              </a:lnSpc>
            </a:pPr>
            <a:r>
              <a:rPr lang="en-US" sz="5195">
                <a:solidFill>
                  <a:srgbClr val="000000"/>
                </a:solidFill>
                <a:latin typeface="Canva Sans"/>
              </a:rPr>
              <a:t>Error: 0.1980127750</a:t>
            </a:r>
          </a:p>
          <a:p>
            <a:pPr>
              <a:lnSpc>
                <a:spcPts val="7274"/>
              </a:lnSpc>
            </a:pPr>
            <a:r>
              <a:rPr lang="en-US" sz="5195">
                <a:solidFill>
                  <a:srgbClr val="000000"/>
                </a:solidFill>
                <a:latin typeface="Canva Sans"/>
              </a:rPr>
              <a:t>Precision: 0.9068203650</a:t>
            </a:r>
          </a:p>
          <a:p>
            <a:pPr>
              <a:lnSpc>
                <a:spcPts val="7274"/>
              </a:lnSpc>
            </a:pPr>
            <a:r>
              <a:rPr lang="en-US" sz="5195">
                <a:solidFill>
                  <a:srgbClr val="000000"/>
                </a:solidFill>
                <a:latin typeface="Canva Sans"/>
              </a:rPr>
              <a:t>Recall: 0.8383658969</a:t>
            </a:r>
          </a:p>
          <a:p>
            <a:pPr>
              <a:lnSpc>
                <a:spcPts val="7274"/>
              </a:lnSpc>
            </a:pPr>
            <a:r>
              <a:rPr lang="en-US" sz="5195">
                <a:solidFill>
                  <a:srgbClr val="000000"/>
                </a:solidFill>
                <a:latin typeface="Canva Sans"/>
              </a:rPr>
              <a:t>Specficity: 0.6572438162</a:t>
            </a:r>
          </a:p>
          <a:p>
            <a:pPr>
              <a:lnSpc>
                <a:spcPts val="7274"/>
              </a:lnSpc>
              <a:spcBef>
                <a:spcPct val="0"/>
              </a:spcBef>
            </a:pPr>
            <a:r>
              <a:rPr lang="en-US" sz="5195">
                <a:solidFill>
                  <a:srgbClr val="000000"/>
                </a:solidFill>
                <a:latin typeface="Canva Sans"/>
              </a:rPr>
              <a:t>F1: 0.8712505768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2822" y="2415638"/>
            <a:ext cx="13028415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99"/>
              </a:lnSpc>
              <a:spcBef>
                <a:spcPct val="0"/>
              </a:spcBef>
            </a:pPr>
            <a:r>
              <a:rPr lang="en-US" sz="3999" spc="119">
                <a:solidFill>
                  <a:srgbClr val="000000"/>
                </a:solidFill>
                <a:latin typeface="Aileron Regular"/>
              </a:rPr>
              <a:t>We use this method to prevent overfitting .....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09334" y="4212165"/>
            <a:ext cx="10967770" cy="108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90"/>
              </a:lnSpc>
            </a:pPr>
            <a:r>
              <a:rPr lang="en-US" sz="6897">
                <a:solidFill>
                  <a:srgbClr val="000000"/>
                </a:solidFill>
                <a:latin typeface="Anton"/>
              </a:rPr>
              <a:t>4. Model Evaluation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68917">
            <a:off x="11630153" y="8705527"/>
            <a:ext cx="2710164" cy="128733"/>
          </a:xfrm>
          <a:custGeom>
            <a:avLst/>
            <a:gdLst/>
            <a:ahLst/>
            <a:cxnLst/>
            <a:rect r="r" b="b" t="t" l="l"/>
            <a:pathLst>
              <a:path h="128733" w="2710164">
                <a:moveTo>
                  <a:pt x="0" y="0"/>
                </a:moveTo>
                <a:lnTo>
                  <a:pt x="2710164" y="0"/>
                </a:lnTo>
                <a:lnTo>
                  <a:pt x="2710164" y="128733"/>
                </a:lnTo>
                <a:lnTo>
                  <a:pt x="0" y="128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901483">
            <a:off x="14717378" y="8675840"/>
            <a:ext cx="2710164" cy="128733"/>
          </a:xfrm>
          <a:custGeom>
            <a:avLst/>
            <a:gdLst/>
            <a:ahLst/>
            <a:cxnLst/>
            <a:rect r="r" b="b" t="t" l="l"/>
            <a:pathLst>
              <a:path h="128733" w="2710164">
                <a:moveTo>
                  <a:pt x="0" y="0"/>
                </a:moveTo>
                <a:lnTo>
                  <a:pt x="2710164" y="0"/>
                </a:lnTo>
                <a:lnTo>
                  <a:pt x="2710164" y="128733"/>
                </a:lnTo>
                <a:lnTo>
                  <a:pt x="0" y="128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004822" y="6673282"/>
            <a:ext cx="2983998" cy="19050"/>
          </a:xfrm>
          <a:prstGeom prst="line">
            <a:avLst/>
          </a:prstGeom>
          <a:ln cap="flat" w="28575">
            <a:solidFill>
              <a:srgbClr val="8B060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118533" y="4625407"/>
            <a:ext cx="4891293" cy="4114800"/>
          </a:xfrm>
          <a:custGeom>
            <a:avLst/>
            <a:gdLst/>
            <a:ahLst/>
            <a:cxnLst/>
            <a:rect r="r" b="b" t="t" l="l"/>
            <a:pathLst>
              <a:path h="4114800" w="4891293">
                <a:moveTo>
                  <a:pt x="0" y="0"/>
                </a:moveTo>
                <a:lnTo>
                  <a:pt x="4891293" y="0"/>
                </a:lnTo>
                <a:lnTo>
                  <a:pt x="48912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82176" y="2849785"/>
            <a:ext cx="10536357" cy="2504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67"/>
              </a:lnSpc>
              <a:spcBef>
                <a:spcPct val="0"/>
              </a:spcBef>
            </a:pPr>
            <a:r>
              <a:rPr lang="en-US" sz="7190">
                <a:solidFill>
                  <a:srgbClr val="A80707"/>
                </a:solidFill>
                <a:latin typeface="Anton"/>
              </a:rPr>
              <a:t>Predict behavior to retain cutomers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23168" y="1958141"/>
            <a:ext cx="8886176" cy="7459302"/>
          </a:xfrm>
          <a:custGeom>
            <a:avLst/>
            <a:gdLst/>
            <a:ahLst/>
            <a:cxnLst/>
            <a:rect r="r" b="b" t="t" l="l"/>
            <a:pathLst>
              <a:path h="7459302" w="8886176">
                <a:moveTo>
                  <a:pt x="0" y="0"/>
                </a:moveTo>
                <a:lnTo>
                  <a:pt x="8886176" y="0"/>
                </a:lnTo>
                <a:lnTo>
                  <a:pt x="8886176" y="7459302"/>
                </a:lnTo>
                <a:lnTo>
                  <a:pt x="0" y="7459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32300" y="1247519"/>
            <a:ext cx="7322384" cy="710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9"/>
              </a:lnSpc>
              <a:spcBef>
                <a:spcPct val="0"/>
              </a:spcBef>
            </a:pPr>
            <a:r>
              <a:rPr lang="en-US" sz="4206">
                <a:solidFill>
                  <a:srgbClr val="000000"/>
                </a:solidFill>
                <a:latin typeface="Canva Sans"/>
              </a:rPr>
              <a:t>Result for 26 features...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61962" y="1764066"/>
            <a:ext cx="9416306" cy="7904308"/>
          </a:xfrm>
          <a:custGeom>
            <a:avLst/>
            <a:gdLst/>
            <a:ahLst/>
            <a:cxnLst/>
            <a:rect r="r" b="b" t="t" l="l"/>
            <a:pathLst>
              <a:path h="7904308" w="9416306">
                <a:moveTo>
                  <a:pt x="0" y="0"/>
                </a:moveTo>
                <a:lnTo>
                  <a:pt x="9416306" y="0"/>
                </a:lnTo>
                <a:lnTo>
                  <a:pt x="9416306" y="7904308"/>
                </a:lnTo>
                <a:lnTo>
                  <a:pt x="0" y="7904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5476" y="650875"/>
            <a:ext cx="1217569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Result after implement L1 regularization.....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4181" y="2216819"/>
            <a:ext cx="9519637" cy="5354796"/>
          </a:xfrm>
          <a:custGeom>
            <a:avLst/>
            <a:gdLst/>
            <a:ahLst/>
            <a:cxnLst/>
            <a:rect r="r" b="b" t="t" l="l"/>
            <a:pathLst>
              <a:path h="5354796" w="9519637">
                <a:moveTo>
                  <a:pt x="0" y="0"/>
                </a:moveTo>
                <a:lnTo>
                  <a:pt x="9519638" y="0"/>
                </a:lnTo>
                <a:lnTo>
                  <a:pt x="9519638" y="5354796"/>
                </a:lnTo>
                <a:lnTo>
                  <a:pt x="0" y="5354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1000"/>
            </a:blip>
            <a:stretch>
              <a:fillRect l="0" t="-6485" r="0" b="-6485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32671" y="933450"/>
            <a:ext cx="602265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GROUP  MEMBERS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91023" y="1586756"/>
            <a:ext cx="15183392" cy="735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Name                               ID 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Phal Davy </a:t>
            </a:r>
            <a:r>
              <a:rPr lang="en-US" sz="5199">
                <a:solidFill>
                  <a:srgbClr val="000000"/>
                </a:solidFill>
                <a:latin typeface="Canva Sans Bold"/>
              </a:rPr>
              <a:t>                    e20201437 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Ngeav Bonat               e20201691 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Chhon Chaina             e20200934 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Set Sophy                     e20201576 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Hun Sokrarith             e20201218 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Ya Manon                     e20200745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15661" y="2964527"/>
            <a:ext cx="731583" cy="851296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9210"/>
              <a:ext cx="698500" cy="774381"/>
            </a:xfrm>
            <a:custGeom>
              <a:avLst/>
              <a:gdLst/>
              <a:ahLst/>
              <a:cxnLst/>
              <a:rect r="r" b="b" t="t" l="l"/>
              <a:pathLst>
                <a:path h="774381" w="698500">
                  <a:moveTo>
                    <a:pt x="435717" y="31098"/>
                  </a:moveTo>
                  <a:lnTo>
                    <a:pt x="612033" y="133682"/>
                  </a:lnTo>
                  <a:cubicBezTo>
                    <a:pt x="665567" y="164829"/>
                    <a:pt x="698500" y="222092"/>
                    <a:pt x="698500" y="284027"/>
                  </a:cubicBezTo>
                  <a:lnTo>
                    <a:pt x="698500" y="490353"/>
                  </a:lnTo>
                  <a:cubicBezTo>
                    <a:pt x="698500" y="552288"/>
                    <a:pt x="665567" y="609551"/>
                    <a:pt x="612033" y="640698"/>
                  </a:cubicBezTo>
                  <a:lnTo>
                    <a:pt x="435717" y="743282"/>
                  </a:lnTo>
                  <a:cubicBezTo>
                    <a:pt x="382267" y="774380"/>
                    <a:pt x="316233" y="774380"/>
                    <a:pt x="262783" y="743282"/>
                  </a:cubicBezTo>
                  <a:lnTo>
                    <a:pt x="86467" y="640698"/>
                  </a:lnTo>
                  <a:cubicBezTo>
                    <a:pt x="32933" y="609551"/>
                    <a:pt x="0" y="552288"/>
                    <a:pt x="0" y="490353"/>
                  </a:cubicBezTo>
                  <a:lnTo>
                    <a:pt x="0" y="284027"/>
                  </a:lnTo>
                  <a:cubicBezTo>
                    <a:pt x="0" y="222092"/>
                    <a:pt x="32933" y="164829"/>
                    <a:pt x="86467" y="133682"/>
                  </a:cubicBezTo>
                  <a:lnTo>
                    <a:pt x="262783" y="31098"/>
                  </a:lnTo>
                  <a:cubicBezTo>
                    <a:pt x="316233" y="0"/>
                    <a:pt x="382267" y="0"/>
                    <a:pt x="435717" y="31098"/>
                  </a:cubicBezTo>
                  <a:close/>
                </a:path>
              </a:pathLst>
            </a:custGeom>
            <a:solidFill>
              <a:srgbClr val="A80707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15661" y="3923960"/>
            <a:ext cx="731583" cy="851296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9210"/>
              <a:ext cx="698500" cy="774381"/>
            </a:xfrm>
            <a:custGeom>
              <a:avLst/>
              <a:gdLst/>
              <a:ahLst/>
              <a:cxnLst/>
              <a:rect r="r" b="b" t="t" l="l"/>
              <a:pathLst>
                <a:path h="774381" w="698500">
                  <a:moveTo>
                    <a:pt x="435717" y="31098"/>
                  </a:moveTo>
                  <a:lnTo>
                    <a:pt x="612033" y="133682"/>
                  </a:lnTo>
                  <a:cubicBezTo>
                    <a:pt x="665567" y="164829"/>
                    <a:pt x="698500" y="222092"/>
                    <a:pt x="698500" y="284027"/>
                  </a:cubicBezTo>
                  <a:lnTo>
                    <a:pt x="698500" y="490353"/>
                  </a:lnTo>
                  <a:cubicBezTo>
                    <a:pt x="698500" y="552288"/>
                    <a:pt x="665567" y="609551"/>
                    <a:pt x="612033" y="640698"/>
                  </a:cubicBezTo>
                  <a:lnTo>
                    <a:pt x="435717" y="743282"/>
                  </a:lnTo>
                  <a:cubicBezTo>
                    <a:pt x="382267" y="774380"/>
                    <a:pt x="316233" y="774380"/>
                    <a:pt x="262783" y="743282"/>
                  </a:cubicBezTo>
                  <a:lnTo>
                    <a:pt x="86467" y="640698"/>
                  </a:lnTo>
                  <a:cubicBezTo>
                    <a:pt x="32933" y="609551"/>
                    <a:pt x="0" y="552288"/>
                    <a:pt x="0" y="490353"/>
                  </a:cubicBezTo>
                  <a:lnTo>
                    <a:pt x="0" y="284027"/>
                  </a:lnTo>
                  <a:cubicBezTo>
                    <a:pt x="0" y="222092"/>
                    <a:pt x="32933" y="164829"/>
                    <a:pt x="86467" y="133682"/>
                  </a:cubicBezTo>
                  <a:lnTo>
                    <a:pt x="262783" y="31098"/>
                  </a:lnTo>
                  <a:cubicBezTo>
                    <a:pt x="316233" y="0"/>
                    <a:pt x="382267" y="0"/>
                    <a:pt x="435717" y="31098"/>
                  </a:cubicBezTo>
                  <a:close/>
                </a:path>
              </a:pathLst>
            </a:custGeom>
            <a:solidFill>
              <a:srgbClr val="A80707"/>
            </a:solidFill>
            <a:ln>
              <a:noFill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615661" y="4886682"/>
            <a:ext cx="731583" cy="851296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19210"/>
              <a:ext cx="698500" cy="774381"/>
            </a:xfrm>
            <a:custGeom>
              <a:avLst/>
              <a:gdLst/>
              <a:ahLst/>
              <a:cxnLst/>
              <a:rect r="r" b="b" t="t" l="l"/>
              <a:pathLst>
                <a:path h="774381" w="698500">
                  <a:moveTo>
                    <a:pt x="435717" y="31098"/>
                  </a:moveTo>
                  <a:lnTo>
                    <a:pt x="612033" y="133682"/>
                  </a:lnTo>
                  <a:cubicBezTo>
                    <a:pt x="665567" y="164829"/>
                    <a:pt x="698500" y="222092"/>
                    <a:pt x="698500" y="284027"/>
                  </a:cubicBezTo>
                  <a:lnTo>
                    <a:pt x="698500" y="490353"/>
                  </a:lnTo>
                  <a:cubicBezTo>
                    <a:pt x="698500" y="552288"/>
                    <a:pt x="665567" y="609551"/>
                    <a:pt x="612033" y="640698"/>
                  </a:cubicBezTo>
                  <a:lnTo>
                    <a:pt x="435717" y="743282"/>
                  </a:lnTo>
                  <a:cubicBezTo>
                    <a:pt x="382267" y="774380"/>
                    <a:pt x="316233" y="774380"/>
                    <a:pt x="262783" y="743282"/>
                  </a:cubicBezTo>
                  <a:lnTo>
                    <a:pt x="86467" y="640698"/>
                  </a:lnTo>
                  <a:cubicBezTo>
                    <a:pt x="32933" y="609551"/>
                    <a:pt x="0" y="552288"/>
                    <a:pt x="0" y="490353"/>
                  </a:cubicBezTo>
                  <a:lnTo>
                    <a:pt x="0" y="284027"/>
                  </a:lnTo>
                  <a:cubicBezTo>
                    <a:pt x="0" y="222092"/>
                    <a:pt x="32933" y="164829"/>
                    <a:pt x="86467" y="133682"/>
                  </a:cubicBezTo>
                  <a:lnTo>
                    <a:pt x="262783" y="31098"/>
                  </a:lnTo>
                  <a:cubicBezTo>
                    <a:pt x="316233" y="0"/>
                    <a:pt x="382267" y="0"/>
                    <a:pt x="435717" y="31098"/>
                  </a:cubicBezTo>
                  <a:close/>
                </a:path>
              </a:pathLst>
            </a:custGeom>
            <a:solidFill>
              <a:srgbClr val="A80707"/>
            </a:solidFill>
            <a:ln>
              <a:noFill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615661" y="5849404"/>
            <a:ext cx="731583" cy="851296"/>
            <a:chOff x="0" y="0"/>
            <a:chExt cx="6985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9210"/>
              <a:ext cx="698500" cy="774381"/>
            </a:xfrm>
            <a:custGeom>
              <a:avLst/>
              <a:gdLst/>
              <a:ahLst/>
              <a:cxnLst/>
              <a:rect r="r" b="b" t="t" l="l"/>
              <a:pathLst>
                <a:path h="774381" w="698500">
                  <a:moveTo>
                    <a:pt x="435717" y="31098"/>
                  </a:moveTo>
                  <a:lnTo>
                    <a:pt x="612033" y="133682"/>
                  </a:lnTo>
                  <a:cubicBezTo>
                    <a:pt x="665567" y="164829"/>
                    <a:pt x="698500" y="222092"/>
                    <a:pt x="698500" y="284027"/>
                  </a:cubicBezTo>
                  <a:lnTo>
                    <a:pt x="698500" y="490353"/>
                  </a:lnTo>
                  <a:cubicBezTo>
                    <a:pt x="698500" y="552288"/>
                    <a:pt x="665567" y="609551"/>
                    <a:pt x="612033" y="640698"/>
                  </a:cubicBezTo>
                  <a:lnTo>
                    <a:pt x="435717" y="743282"/>
                  </a:lnTo>
                  <a:cubicBezTo>
                    <a:pt x="382267" y="774380"/>
                    <a:pt x="316233" y="774380"/>
                    <a:pt x="262783" y="743282"/>
                  </a:cubicBezTo>
                  <a:lnTo>
                    <a:pt x="86467" y="640698"/>
                  </a:lnTo>
                  <a:cubicBezTo>
                    <a:pt x="32933" y="609551"/>
                    <a:pt x="0" y="552288"/>
                    <a:pt x="0" y="490353"/>
                  </a:cubicBezTo>
                  <a:lnTo>
                    <a:pt x="0" y="284027"/>
                  </a:lnTo>
                  <a:cubicBezTo>
                    <a:pt x="0" y="222092"/>
                    <a:pt x="32933" y="164829"/>
                    <a:pt x="86467" y="133682"/>
                  </a:cubicBezTo>
                  <a:lnTo>
                    <a:pt x="262783" y="31098"/>
                  </a:lnTo>
                  <a:cubicBezTo>
                    <a:pt x="316233" y="0"/>
                    <a:pt x="382267" y="0"/>
                    <a:pt x="435717" y="31098"/>
                  </a:cubicBezTo>
                  <a:close/>
                </a:path>
              </a:pathLst>
            </a:custGeom>
            <a:solidFill>
              <a:srgbClr val="A80707"/>
            </a:solidFill>
            <a:ln>
              <a:noFill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654703" y="1234125"/>
            <a:ext cx="5936501" cy="89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82"/>
              </a:lnSpc>
            </a:pPr>
            <a:r>
              <a:rPr lang="en-US" sz="5700">
                <a:solidFill>
                  <a:srgbClr val="A80707"/>
                </a:solidFill>
                <a:latin typeface="Anton Bold"/>
              </a:rPr>
              <a:t>Table Of Content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11021" y="3038398"/>
            <a:ext cx="540862" cy="66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5"/>
              </a:lnSpc>
            </a:pPr>
            <a:r>
              <a:rPr lang="en-US" sz="3268">
                <a:solidFill>
                  <a:srgbClr val="FFFFFF"/>
                </a:solidFill>
                <a:latin typeface="Poppins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59663" y="3133648"/>
            <a:ext cx="540862" cy="436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8">
                <a:solidFill>
                  <a:srgbClr val="FFFFFF"/>
                </a:solidFill>
                <a:latin typeface="Poppins Bold"/>
              </a:rPr>
              <a:t>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11021" y="3997831"/>
            <a:ext cx="540862" cy="66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5"/>
              </a:lnSpc>
            </a:pPr>
            <a:r>
              <a:rPr lang="en-US" sz="3268">
                <a:solidFill>
                  <a:srgbClr val="FFFFFF"/>
                </a:solidFill>
                <a:latin typeface="Poppins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59663" y="4093081"/>
            <a:ext cx="540862" cy="436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8">
                <a:solidFill>
                  <a:srgbClr val="FFFFFF"/>
                </a:solidFill>
                <a:latin typeface="Poppins Bold"/>
              </a:rPr>
              <a:t>08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11021" y="4960553"/>
            <a:ext cx="540862" cy="66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5"/>
              </a:lnSpc>
            </a:pPr>
            <a:r>
              <a:rPr lang="en-US" sz="3268">
                <a:solidFill>
                  <a:srgbClr val="FFFFFF"/>
                </a:solidFill>
                <a:latin typeface="Poppins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59663" y="5055803"/>
            <a:ext cx="540862" cy="436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8">
                <a:solidFill>
                  <a:srgbClr val="FFFFFF"/>
                </a:solidFill>
                <a:latin typeface="Poppins Bold"/>
              </a:rPr>
              <a:t>09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15661" y="5856172"/>
            <a:ext cx="788891" cy="66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5"/>
              </a:lnSpc>
            </a:pPr>
            <a:r>
              <a:rPr lang="en-US" sz="3268">
                <a:solidFill>
                  <a:srgbClr val="FFFFFF"/>
                </a:solidFill>
                <a:latin typeface="Poppins Bold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59663" y="6018525"/>
            <a:ext cx="540862" cy="436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8">
                <a:solidFill>
                  <a:srgbClr val="FFFFFF"/>
                </a:solidFill>
                <a:latin typeface="Poppins Bold"/>
              </a:rPr>
              <a:t>10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99913" y="3951302"/>
            <a:ext cx="7926118" cy="74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5"/>
              </a:lnSpc>
            </a:pPr>
            <a:r>
              <a:rPr lang="en-US" sz="3623">
                <a:solidFill>
                  <a:srgbClr val="000000"/>
                </a:solidFill>
                <a:latin typeface="Poppins"/>
              </a:rPr>
              <a:t>Exploratory Data Analysis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99913" y="4911169"/>
            <a:ext cx="6830181" cy="74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5"/>
              </a:lnSpc>
            </a:pPr>
            <a:r>
              <a:rPr lang="en-US" sz="3623">
                <a:solidFill>
                  <a:srgbClr val="000000"/>
                </a:solidFill>
                <a:latin typeface="Poppins"/>
              </a:rPr>
              <a:t>Model Building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99913" y="5871037"/>
            <a:ext cx="4246082" cy="74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5"/>
              </a:lnSpc>
            </a:pPr>
            <a:r>
              <a:rPr lang="en-US" sz="3623">
                <a:solidFill>
                  <a:srgbClr val="000000"/>
                </a:solidFill>
                <a:latin typeface="Poppins"/>
              </a:rPr>
              <a:t>Model Evaluation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99913" y="2994275"/>
            <a:ext cx="6215824" cy="74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5"/>
              </a:lnSpc>
            </a:pPr>
            <a:r>
              <a:rPr lang="en-US" sz="3623">
                <a:solidFill>
                  <a:srgbClr val="000000"/>
                </a:solidFill>
                <a:latin typeface="Poppins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3027" y="2054252"/>
            <a:ext cx="5750608" cy="6425552"/>
            <a:chOff x="0" y="0"/>
            <a:chExt cx="7667477" cy="856740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3184" y="0"/>
              <a:ext cx="6861108" cy="7983835"/>
              <a:chOff x="0" y="0"/>
              <a:chExt cx="6985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9434"/>
                <a:ext cx="698500" cy="793931"/>
              </a:xfrm>
              <a:custGeom>
                <a:avLst/>
                <a:gdLst/>
                <a:ahLst/>
                <a:cxnLst/>
                <a:rect r="r" b="b" t="t" l="l"/>
                <a:pathLst>
                  <a:path h="793931" w="698500">
                    <a:moveTo>
                      <a:pt x="391717" y="15274"/>
                    </a:moveTo>
                    <a:lnTo>
                      <a:pt x="656033" y="169058"/>
                    </a:lnTo>
                    <a:cubicBezTo>
                      <a:pt x="682325" y="184355"/>
                      <a:pt x="698500" y="212479"/>
                      <a:pt x="698500" y="242897"/>
                    </a:cubicBezTo>
                    <a:lnTo>
                      <a:pt x="698500" y="551035"/>
                    </a:lnTo>
                    <a:cubicBezTo>
                      <a:pt x="698500" y="581453"/>
                      <a:pt x="682325" y="609577"/>
                      <a:pt x="656033" y="624874"/>
                    </a:cubicBezTo>
                    <a:lnTo>
                      <a:pt x="391717" y="778658"/>
                    </a:lnTo>
                    <a:cubicBezTo>
                      <a:pt x="365466" y="793932"/>
                      <a:pt x="333034" y="793932"/>
                      <a:pt x="306783" y="778658"/>
                    </a:cubicBezTo>
                    <a:lnTo>
                      <a:pt x="42467" y="624874"/>
                    </a:lnTo>
                    <a:cubicBezTo>
                      <a:pt x="16175" y="609577"/>
                      <a:pt x="0" y="581453"/>
                      <a:pt x="0" y="551035"/>
                    </a:cubicBezTo>
                    <a:lnTo>
                      <a:pt x="0" y="242897"/>
                    </a:lnTo>
                    <a:cubicBezTo>
                      <a:pt x="0" y="212479"/>
                      <a:pt x="16175" y="184355"/>
                      <a:pt x="42467" y="169058"/>
                    </a:cubicBezTo>
                    <a:lnTo>
                      <a:pt x="306783" y="15274"/>
                    </a:lnTo>
                    <a:cubicBezTo>
                      <a:pt x="333034" y="0"/>
                      <a:pt x="365466" y="0"/>
                      <a:pt x="391717" y="15274"/>
                    </a:cubicBezTo>
                    <a:close/>
                  </a:path>
                </a:pathLst>
              </a:custGeom>
              <a:solidFill>
                <a:srgbClr val="D9D9D9"/>
              </a:solidFill>
              <a:ln w="57150">
                <a:solidFill>
                  <a:srgbClr val="D9D9D9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1868917">
              <a:off x="983225" y="7737462"/>
              <a:ext cx="2741737" cy="130233"/>
            </a:xfrm>
            <a:custGeom>
              <a:avLst/>
              <a:gdLst/>
              <a:ahLst/>
              <a:cxnLst/>
              <a:rect r="r" b="b" t="t" l="l"/>
              <a:pathLst>
                <a:path h="130233" w="2741737">
                  <a:moveTo>
                    <a:pt x="0" y="0"/>
                  </a:moveTo>
                  <a:lnTo>
                    <a:pt x="2741737" y="0"/>
                  </a:lnTo>
                  <a:lnTo>
                    <a:pt x="2741737" y="130233"/>
                  </a:lnTo>
                  <a:lnTo>
                    <a:pt x="0" y="130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901483">
              <a:off x="4093716" y="7684800"/>
              <a:ext cx="2741737" cy="130233"/>
            </a:xfrm>
            <a:custGeom>
              <a:avLst/>
              <a:gdLst/>
              <a:ahLst/>
              <a:cxnLst/>
              <a:rect r="r" b="b" t="t" l="l"/>
              <a:pathLst>
                <a:path h="130233" w="2741737">
                  <a:moveTo>
                    <a:pt x="0" y="0"/>
                  </a:moveTo>
                  <a:lnTo>
                    <a:pt x="2741737" y="0"/>
                  </a:lnTo>
                  <a:lnTo>
                    <a:pt x="2741737" y="130233"/>
                  </a:lnTo>
                  <a:lnTo>
                    <a:pt x="0" y="130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58179"/>
              <a:ext cx="7667477" cy="7667477"/>
            </a:xfrm>
            <a:custGeom>
              <a:avLst/>
              <a:gdLst/>
              <a:ahLst/>
              <a:cxnLst/>
              <a:rect r="r" b="b" t="t" l="l"/>
              <a:pathLst>
                <a:path h="7667477" w="7667477">
                  <a:moveTo>
                    <a:pt x="0" y="0"/>
                  </a:moveTo>
                  <a:lnTo>
                    <a:pt x="7667477" y="0"/>
                  </a:lnTo>
                  <a:lnTo>
                    <a:pt x="7667477" y="7667477"/>
                  </a:lnTo>
                  <a:lnTo>
                    <a:pt x="0" y="7667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5992441" y="990600"/>
            <a:ext cx="5936501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467523" indent="-733762" lvl="1">
              <a:lnSpc>
                <a:spcPts val="8564"/>
              </a:lnSpc>
              <a:buFont typeface="Arial"/>
              <a:buChar char="•"/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92985" y="2837320"/>
            <a:ext cx="11084204" cy="420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ileron Heavy"/>
              </a:rPr>
              <a:t>The </a:t>
            </a:r>
            <a:r>
              <a:rPr lang="en-US" sz="3999">
                <a:solidFill>
                  <a:srgbClr val="000000"/>
                </a:solidFill>
                <a:latin typeface="Aileron Heavy Bold"/>
              </a:rPr>
              <a:t>Telco customer churn</a:t>
            </a:r>
            <a:r>
              <a:rPr lang="en-US" sz="3999">
                <a:solidFill>
                  <a:srgbClr val="000000"/>
                </a:solidFill>
                <a:latin typeface="Aileron Heavy"/>
              </a:rPr>
              <a:t> data contains information about a fictional telco company that provided home phone and Internet services to 7043(7043,21) customers in California. It indicates which customers have left, stayed, or signed up for their service.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16951" y="-1411845"/>
            <a:ext cx="14229698" cy="12450986"/>
            <a:chOff x="0" y="0"/>
            <a:chExt cx="812800" cy="7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2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6290024" y="-383127"/>
            <a:ext cx="5384962" cy="4711841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22693" y="-383127"/>
            <a:ext cx="3086100" cy="2700338"/>
            <a:chOff x="0" y="0"/>
            <a:chExt cx="812800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A40E0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205784"/>
            <a:ext cx="8236124" cy="113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84"/>
              </a:lnSpc>
            </a:pPr>
            <a:r>
              <a:rPr lang="en-US" sz="7487">
                <a:solidFill>
                  <a:srgbClr val="820000"/>
                </a:solidFill>
                <a:latin typeface="Montserrat Extra-Bold"/>
              </a:rPr>
              <a:t>Our Company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666155" y="3641056"/>
            <a:ext cx="5750608" cy="6425552"/>
            <a:chOff x="0" y="0"/>
            <a:chExt cx="7667477" cy="856740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403184" y="0"/>
              <a:ext cx="6861108" cy="7983835"/>
              <a:chOff x="0" y="0"/>
              <a:chExt cx="6985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9434"/>
                <a:ext cx="698500" cy="793931"/>
              </a:xfrm>
              <a:custGeom>
                <a:avLst/>
                <a:gdLst/>
                <a:ahLst/>
                <a:cxnLst/>
                <a:rect r="r" b="b" t="t" l="l"/>
                <a:pathLst>
                  <a:path h="793931" w="698500">
                    <a:moveTo>
                      <a:pt x="391717" y="15274"/>
                    </a:moveTo>
                    <a:lnTo>
                      <a:pt x="656033" y="169058"/>
                    </a:lnTo>
                    <a:cubicBezTo>
                      <a:pt x="682325" y="184355"/>
                      <a:pt x="698500" y="212479"/>
                      <a:pt x="698500" y="242897"/>
                    </a:cubicBezTo>
                    <a:lnTo>
                      <a:pt x="698500" y="551035"/>
                    </a:lnTo>
                    <a:cubicBezTo>
                      <a:pt x="698500" y="581453"/>
                      <a:pt x="682325" y="609577"/>
                      <a:pt x="656033" y="624874"/>
                    </a:cubicBezTo>
                    <a:lnTo>
                      <a:pt x="391717" y="778658"/>
                    </a:lnTo>
                    <a:cubicBezTo>
                      <a:pt x="365466" y="793932"/>
                      <a:pt x="333034" y="793932"/>
                      <a:pt x="306783" y="778658"/>
                    </a:cubicBezTo>
                    <a:lnTo>
                      <a:pt x="42467" y="624874"/>
                    </a:lnTo>
                    <a:cubicBezTo>
                      <a:pt x="16175" y="609577"/>
                      <a:pt x="0" y="581453"/>
                      <a:pt x="0" y="551035"/>
                    </a:cubicBezTo>
                    <a:lnTo>
                      <a:pt x="0" y="242897"/>
                    </a:lnTo>
                    <a:cubicBezTo>
                      <a:pt x="0" y="212479"/>
                      <a:pt x="16175" y="184355"/>
                      <a:pt x="42467" y="169058"/>
                    </a:cubicBezTo>
                    <a:lnTo>
                      <a:pt x="306783" y="15274"/>
                    </a:lnTo>
                    <a:cubicBezTo>
                      <a:pt x="333034" y="0"/>
                      <a:pt x="365466" y="0"/>
                      <a:pt x="391717" y="15274"/>
                    </a:cubicBezTo>
                    <a:close/>
                  </a:path>
                </a:pathLst>
              </a:custGeom>
              <a:solidFill>
                <a:srgbClr val="D9D9D9"/>
              </a:solidFill>
              <a:ln w="57150">
                <a:solidFill>
                  <a:srgbClr val="D9D9D9"/>
                </a:solidFill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1868917">
              <a:off x="983225" y="7737462"/>
              <a:ext cx="2741737" cy="130233"/>
            </a:xfrm>
            <a:custGeom>
              <a:avLst/>
              <a:gdLst/>
              <a:ahLst/>
              <a:cxnLst/>
              <a:rect r="r" b="b" t="t" l="l"/>
              <a:pathLst>
                <a:path h="130233" w="2741737">
                  <a:moveTo>
                    <a:pt x="0" y="0"/>
                  </a:moveTo>
                  <a:lnTo>
                    <a:pt x="2741737" y="0"/>
                  </a:lnTo>
                  <a:lnTo>
                    <a:pt x="2741737" y="130233"/>
                  </a:lnTo>
                  <a:lnTo>
                    <a:pt x="0" y="130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1901483">
              <a:off x="4093716" y="7684800"/>
              <a:ext cx="2741737" cy="130233"/>
            </a:xfrm>
            <a:custGeom>
              <a:avLst/>
              <a:gdLst/>
              <a:ahLst/>
              <a:cxnLst/>
              <a:rect r="r" b="b" t="t" l="l"/>
              <a:pathLst>
                <a:path h="130233" w="2741737">
                  <a:moveTo>
                    <a:pt x="0" y="0"/>
                  </a:moveTo>
                  <a:lnTo>
                    <a:pt x="2741737" y="0"/>
                  </a:lnTo>
                  <a:lnTo>
                    <a:pt x="2741737" y="130233"/>
                  </a:lnTo>
                  <a:lnTo>
                    <a:pt x="0" y="130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8179"/>
              <a:ext cx="7667477" cy="7667477"/>
            </a:xfrm>
            <a:custGeom>
              <a:avLst/>
              <a:gdLst/>
              <a:ahLst/>
              <a:cxnLst/>
              <a:rect r="r" b="b" t="t" l="l"/>
              <a:pathLst>
                <a:path h="7667477" w="7667477">
                  <a:moveTo>
                    <a:pt x="0" y="0"/>
                  </a:moveTo>
                  <a:lnTo>
                    <a:pt x="7667477" y="0"/>
                  </a:lnTo>
                  <a:lnTo>
                    <a:pt x="7667477" y="7667477"/>
                  </a:lnTo>
                  <a:lnTo>
                    <a:pt x="0" y="7667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707102" y="2912589"/>
            <a:ext cx="8150011" cy="4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1"/>
              </a:lnSpc>
              <a:spcBef>
                <a:spcPct val="0"/>
              </a:spcBef>
            </a:pPr>
            <a:r>
              <a:rPr lang="en-US" sz="6165">
                <a:solidFill>
                  <a:srgbClr val="000000"/>
                </a:solidFill>
                <a:latin typeface="Argent"/>
              </a:rPr>
              <a:t>The </a:t>
            </a:r>
            <a:r>
              <a:rPr lang="en-US" sz="6165">
                <a:solidFill>
                  <a:srgbClr val="040606"/>
                </a:solidFill>
                <a:latin typeface="Argent"/>
              </a:rPr>
              <a:t>TELECOM </a:t>
            </a:r>
            <a:r>
              <a:rPr lang="en-US" sz="6165">
                <a:solidFill>
                  <a:srgbClr val="000000"/>
                </a:solidFill>
                <a:latin typeface="Argent"/>
              </a:rPr>
              <a:t>company that provided </a:t>
            </a:r>
            <a:r>
              <a:rPr lang="en-US" sz="6165">
                <a:solidFill>
                  <a:srgbClr val="A80707"/>
                </a:solidFill>
                <a:latin typeface="Argent"/>
              </a:rPr>
              <a:t>home phone</a:t>
            </a:r>
            <a:r>
              <a:rPr lang="en-US" sz="6165">
                <a:solidFill>
                  <a:srgbClr val="000000"/>
                </a:solidFill>
                <a:latin typeface="Argent"/>
              </a:rPr>
              <a:t> and </a:t>
            </a:r>
            <a:r>
              <a:rPr lang="en-US" sz="6165">
                <a:solidFill>
                  <a:srgbClr val="A80707"/>
                </a:solidFill>
                <a:latin typeface="Argent"/>
              </a:rPr>
              <a:t>Internet services</a:t>
            </a:r>
            <a:r>
              <a:rPr lang="en-US" sz="6165">
                <a:solidFill>
                  <a:srgbClr val="000000"/>
                </a:solidFill>
                <a:latin typeface="Argent"/>
              </a:rPr>
              <a:t>.</a:t>
            </a:r>
          </a:p>
        </p:txBody>
      </p: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21856" y="7976222"/>
            <a:ext cx="1453848" cy="766953"/>
            <a:chOff x="0" y="0"/>
            <a:chExt cx="382906" cy="2019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2906" cy="201996"/>
            </a:xfrm>
            <a:custGeom>
              <a:avLst/>
              <a:gdLst/>
              <a:ahLst/>
              <a:cxnLst/>
              <a:rect r="r" b="b" t="t" l="l"/>
              <a:pathLst>
                <a:path h="201996" w="382906">
                  <a:moveTo>
                    <a:pt x="79877" y="0"/>
                  </a:moveTo>
                  <a:lnTo>
                    <a:pt x="303030" y="0"/>
                  </a:lnTo>
                  <a:cubicBezTo>
                    <a:pt x="324214" y="0"/>
                    <a:pt x="344531" y="8416"/>
                    <a:pt x="359511" y="23395"/>
                  </a:cubicBezTo>
                  <a:cubicBezTo>
                    <a:pt x="374491" y="38375"/>
                    <a:pt x="382906" y="58692"/>
                    <a:pt x="382906" y="79877"/>
                  </a:cubicBezTo>
                  <a:lnTo>
                    <a:pt x="382906" y="122119"/>
                  </a:lnTo>
                  <a:cubicBezTo>
                    <a:pt x="382906" y="143304"/>
                    <a:pt x="374491" y="163621"/>
                    <a:pt x="359511" y="178600"/>
                  </a:cubicBezTo>
                  <a:cubicBezTo>
                    <a:pt x="344531" y="193580"/>
                    <a:pt x="324214" y="201996"/>
                    <a:pt x="303030" y="201996"/>
                  </a:cubicBezTo>
                  <a:lnTo>
                    <a:pt x="79877" y="201996"/>
                  </a:lnTo>
                  <a:cubicBezTo>
                    <a:pt x="58692" y="201996"/>
                    <a:pt x="38375" y="193580"/>
                    <a:pt x="23395" y="178600"/>
                  </a:cubicBezTo>
                  <a:cubicBezTo>
                    <a:pt x="8416" y="163621"/>
                    <a:pt x="0" y="143304"/>
                    <a:pt x="0" y="122119"/>
                  </a:cubicBezTo>
                  <a:lnTo>
                    <a:pt x="0" y="79877"/>
                  </a:lnTo>
                  <a:cubicBezTo>
                    <a:pt x="0" y="58692"/>
                    <a:pt x="8416" y="38375"/>
                    <a:pt x="23395" y="23395"/>
                  </a:cubicBezTo>
                  <a:cubicBezTo>
                    <a:pt x="38375" y="8416"/>
                    <a:pt x="58692" y="0"/>
                    <a:pt x="79877" y="0"/>
                  </a:cubicBezTo>
                  <a:close/>
                </a:path>
              </a:pathLst>
            </a:custGeom>
            <a:solidFill>
              <a:srgbClr val="03AAB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85336" y="7976222"/>
            <a:ext cx="1453848" cy="766953"/>
            <a:chOff x="0" y="0"/>
            <a:chExt cx="382906" cy="2019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906" cy="201996"/>
            </a:xfrm>
            <a:custGeom>
              <a:avLst/>
              <a:gdLst/>
              <a:ahLst/>
              <a:cxnLst/>
              <a:rect r="r" b="b" t="t" l="l"/>
              <a:pathLst>
                <a:path h="201996" w="382906">
                  <a:moveTo>
                    <a:pt x="79877" y="0"/>
                  </a:moveTo>
                  <a:lnTo>
                    <a:pt x="303030" y="0"/>
                  </a:lnTo>
                  <a:cubicBezTo>
                    <a:pt x="324214" y="0"/>
                    <a:pt x="344531" y="8416"/>
                    <a:pt x="359511" y="23395"/>
                  </a:cubicBezTo>
                  <a:cubicBezTo>
                    <a:pt x="374491" y="38375"/>
                    <a:pt x="382906" y="58692"/>
                    <a:pt x="382906" y="79877"/>
                  </a:cubicBezTo>
                  <a:lnTo>
                    <a:pt x="382906" y="122119"/>
                  </a:lnTo>
                  <a:cubicBezTo>
                    <a:pt x="382906" y="143304"/>
                    <a:pt x="374491" y="163621"/>
                    <a:pt x="359511" y="178600"/>
                  </a:cubicBezTo>
                  <a:cubicBezTo>
                    <a:pt x="344531" y="193580"/>
                    <a:pt x="324214" y="201996"/>
                    <a:pt x="303030" y="201996"/>
                  </a:cubicBezTo>
                  <a:lnTo>
                    <a:pt x="79877" y="201996"/>
                  </a:lnTo>
                  <a:cubicBezTo>
                    <a:pt x="58692" y="201996"/>
                    <a:pt x="38375" y="193580"/>
                    <a:pt x="23395" y="178600"/>
                  </a:cubicBezTo>
                  <a:cubicBezTo>
                    <a:pt x="8416" y="163621"/>
                    <a:pt x="0" y="143304"/>
                    <a:pt x="0" y="122119"/>
                  </a:cubicBezTo>
                  <a:lnTo>
                    <a:pt x="0" y="79877"/>
                  </a:lnTo>
                  <a:cubicBezTo>
                    <a:pt x="0" y="58692"/>
                    <a:pt x="8416" y="38375"/>
                    <a:pt x="23395" y="23395"/>
                  </a:cubicBezTo>
                  <a:cubicBezTo>
                    <a:pt x="38375" y="8416"/>
                    <a:pt x="58692" y="0"/>
                    <a:pt x="79877" y="0"/>
                  </a:cubicBezTo>
                  <a:close/>
                </a:path>
              </a:pathLst>
            </a:custGeom>
            <a:solidFill>
              <a:srgbClr val="2AD0F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48816" y="7976222"/>
            <a:ext cx="1453848" cy="766953"/>
            <a:chOff x="0" y="0"/>
            <a:chExt cx="382906" cy="2019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906" cy="201996"/>
            </a:xfrm>
            <a:custGeom>
              <a:avLst/>
              <a:gdLst/>
              <a:ahLst/>
              <a:cxnLst/>
              <a:rect r="r" b="b" t="t" l="l"/>
              <a:pathLst>
                <a:path h="201996" w="382906">
                  <a:moveTo>
                    <a:pt x="79877" y="0"/>
                  </a:moveTo>
                  <a:lnTo>
                    <a:pt x="303030" y="0"/>
                  </a:lnTo>
                  <a:cubicBezTo>
                    <a:pt x="324214" y="0"/>
                    <a:pt x="344531" y="8416"/>
                    <a:pt x="359511" y="23395"/>
                  </a:cubicBezTo>
                  <a:cubicBezTo>
                    <a:pt x="374491" y="38375"/>
                    <a:pt x="382906" y="58692"/>
                    <a:pt x="382906" y="79877"/>
                  </a:cubicBezTo>
                  <a:lnTo>
                    <a:pt x="382906" y="122119"/>
                  </a:lnTo>
                  <a:cubicBezTo>
                    <a:pt x="382906" y="143304"/>
                    <a:pt x="374491" y="163621"/>
                    <a:pt x="359511" y="178600"/>
                  </a:cubicBezTo>
                  <a:cubicBezTo>
                    <a:pt x="344531" y="193580"/>
                    <a:pt x="324214" y="201996"/>
                    <a:pt x="303030" y="201996"/>
                  </a:cubicBezTo>
                  <a:lnTo>
                    <a:pt x="79877" y="201996"/>
                  </a:lnTo>
                  <a:cubicBezTo>
                    <a:pt x="58692" y="201996"/>
                    <a:pt x="38375" y="193580"/>
                    <a:pt x="23395" y="178600"/>
                  </a:cubicBezTo>
                  <a:cubicBezTo>
                    <a:pt x="8416" y="163621"/>
                    <a:pt x="0" y="143304"/>
                    <a:pt x="0" y="122119"/>
                  </a:cubicBezTo>
                  <a:lnTo>
                    <a:pt x="0" y="79877"/>
                  </a:lnTo>
                  <a:cubicBezTo>
                    <a:pt x="0" y="58692"/>
                    <a:pt x="8416" y="38375"/>
                    <a:pt x="23395" y="23395"/>
                  </a:cubicBezTo>
                  <a:cubicBezTo>
                    <a:pt x="38375" y="8416"/>
                    <a:pt x="58692" y="0"/>
                    <a:pt x="79877" y="0"/>
                  </a:cubicBezTo>
                  <a:close/>
                </a:path>
              </a:pathLst>
            </a:custGeom>
            <a:solidFill>
              <a:srgbClr val="5DC4B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612296" y="7976222"/>
            <a:ext cx="1453848" cy="766953"/>
            <a:chOff x="0" y="0"/>
            <a:chExt cx="382906" cy="2019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2906" cy="201996"/>
            </a:xfrm>
            <a:custGeom>
              <a:avLst/>
              <a:gdLst/>
              <a:ahLst/>
              <a:cxnLst/>
              <a:rect r="r" b="b" t="t" l="l"/>
              <a:pathLst>
                <a:path h="201996" w="382906">
                  <a:moveTo>
                    <a:pt x="79877" y="0"/>
                  </a:moveTo>
                  <a:lnTo>
                    <a:pt x="303030" y="0"/>
                  </a:lnTo>
                  <a:cubicBezTo>
                    <a:pt x="324214" y="0"/>
                    <a:pt x="344531" y="8416"/>
                    <a:pt x="359511" y="23395"/>
                  </a:cubicBezTo>
                  <a:cubicBezTo>
                    <a:pt x="374491" y="38375"/>
                    <a:pt x="382906" y="58692"/>
                    <a:pt x="382906" y="79877"/>
                  </a:cubicBezTo>
                  <a:lnTo>
                    <a:pt x="382906" y="122119"/>
                  </a:lnTo>
                  <a:cubicBezTo>
                    <a:pt x="382906" y="143304"/>
                    <a:pt x="374491" y="163621"/>
                    <a:pt x="359511" y="178600"/>
                  </a:cubicBezTo>
                  <a:cubicBezTo>
                    <a:pt x="344531" y="193580"/>
                    <a:pt x="324214" y="201996"/>
                    <a:pt x="303030" y="201996"/>
                  </a:cubicBezTo>
                  <a:lnTo>
                    <a:pt x="79877" y="201996"/>
                  </a:lnTo>
                  <a:cubicBezTo>
                    <a:pt x="58692" y="201996"/>
                    <a:pt x="38375" y="193580"/>
                    <a:pt x="23395" y="178600"/>
                  </a:cubicBezTo>
                  <a:cubicBezTo>
                    <a:pt x="8416" y="163621"/>
                    <a:pt x="0" y="143304"/>
                    <a:pt x="0" y="122119"/>
                  </a:cubicBezTo>
                  <a:lnTo>
                    <a:pt x="0" y="79877"/>
                  </a:lnTo>
                  <a:cubicBezTo>
                    <a:pt x="0" y="58692"/>
                    <a:pt x="8416" y="38375"/>
                    <a:pt x="23395" y="23395"/>
                  </a:cubicBezTo>
                  <a:cubicBezTo>
                    <a:pt x="38375" y="8416"/>
                    <a:pt x="58692" y="0"/>
                    <a:pt x="79877" y="0"/>
                  </a:cubicBezTo>
                  <a:close/>
                </a:path>
              </a:pathLst>
            </a:custGeom>
            <a:solidFill>
              <a:srgbClr val="006F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613899" y="3123494"/>
            <a:ext cx="2669762" cy="4188117"/>
            <a:chOff x="0" y="0"/>
            <a:chExt cx="765813" cy="12013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65813" cy="1201348"/>
            </a:xfrm>
            <a:custGeom>
              <a:avLst/>
              <a:gdLst/>
              <a:ahLst/>
              <a:cxnLst/>
              <a:rect r="r" b="b" t="t" l="l"/>
              <a:pathLst>
                <a:path h="1201348" w="765813">
                  <a:moveTo>
                    <a:pt x="72496" y="0"/>
                  </a:moveTo>
                  <a:lnTo>
                    <a:pt x="693317" y="0"/>
                  </a:lnTo>
                  <a:cubicBezTo>
                    <a:pt x="733355" y="0"/>
                    <a:pt x="765813" y="32458"/>
                    <a:pt x="765813" y="72496"/>
                  </a:cubicBezTo>
                  <a:lnTo>
                    <a:pt x="765813" y="1128852"/>
                  </a:lnTo>
                  <a:cubicBezTo>
                    <a:pt x="765813" y="1168891"/>
                    <a:pt x="733355" y="1201348"/>
                    <a:pt x="693317" y="1201348"/>
                  </a:cubicBezTo>
                  <a:lnTo>
                    <a:pt x="72496" y="1201348"/>
                  </a:lnTo>
                  <a:cubicBezTo>
                    <a:pt x="32458" y="1201348"/>
                    <a:pt x="0" y="1168891"/>
                    <a:pt x="0" y="1128852"/>
                  </a:cubicBezTo>
                  <a:lnTo>
                    <a:pt x="0" y="72496"/>
                  </a:lnTo>
                  <a:cubicBezTo>
                    <a:pt x="0" y="32458"/>
                    <a:pt x="32458" y="0"/>
                    <a:pt x="72496" y="0"/>
                  </a:cubicBezTo>
                  <a:close/>
                </a:path>
              </a:pathLst>
            </a:custGeom>
            <a:solidFill>
              <a:srgbClr val="03AAB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3343997" y="4893430"/>
            <a:ext cx="1260148" cy="1260148"/>
            <a:chOff x="0" y="0"/>
            <a:chExt cx="495300" cy="4953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03AAB6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659405" y="7386252"/>
            <a:ext cx="578750" cy="392410"/>
            <a:chOff x="0" y="0"/>
            <a:chExt cx="1145165" cy="77645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45165" cy="776456"/>
            </a:xfrm>
            <a:custGeom>
              <a:avLst/>
              <a:gdLst/>
              <a:ahLst/>
              <a:cxnLst/>
              <a:rect r="r" b="b" t="t" l="l"/>
              <a:pathLst>
                <a:path h="776456" w="1145165">
                  <a:moveTo>
                    <a:pt x="0" y="0"/>
                  </a:moveTo>
                  <a:lnTo>
                    <a:pt x="572582" y="776456"/>
                  </a:lnTo>
                  <a:lnTo>
                    <a:pt x="1145165" y="0"/>
                  </a:lnTo>
                  <a:close/>
                </a:path>
              </a:pathLst>
            </a:custGeom>
            <a:solidFill>
              <a:srgbClr val="03AAB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586365" y="7386252"/>
            <a:ext cx="578750" cy="392410"/>
            <a:chOff x="0" y="0"/>
            <a:chExt cx="1145165" cy="77645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45165" cy="776456"/>
            </a:xfrm>
            <a:custGeom>
              <a:avLst/>
              <a:gdLst/>
              <a:ahLst/>
              <a:cxnLst/>
              <a:rect r="r" b="b" t="t" l="l"/>
              <a:pathLst>
                <a:path h="776456" w="1145165">
                  <a:moveTo>
                    <a:pt x="0" y="0"/>
                  </a:moveTo>
                  <a:lnTo>
                    <a:pt x="572582" y="776456"/>
                  </a:lnTo>
                  <a:lnTo>
                    <a:pt x="1145165" y="0"/>
                  </a:lnTo>
                  <a:close/>
                </a:path>
              </a:pathLst>
            </a:custGeom>
            <a:solidFill>
              <a:srgbClr val="5DC4BA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540859" y="3123494"/>
            <a:ext cx="2669762" cy="4188117"/>
            <a:chOff x="0" y="0"/>
            <a:chExt cx="765813" cy="120134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65813" cy="1201348"/>
            </a:xfrm>
            <a:custGeom>
              <a:avLst/>
              <a:gdLst/>
              <a:ahLst/>
              <a:cxnLst/>
              <a:rect r="r" b="b" t="t" l="l"/>
              <a:pathLst>
                <a:path h="1201348" w="765813">
                  <a:moveTo>
                    <a:pt x="72496" y="0"/>
                  </a:moveTo>
                  <a:lnTo>
                    <a:pt x="693317" y="0"/>
                  </a:lnTo>
                  <a:cubicBezTo>
                    <a:pt x="733355" y="0"/>
                    <a:pt x="765813" y="32458"/>
                    <a:pt x="765813" y="72496"/>
                  </a:cubicBezTo>
                  <a:lnTo>
                    <a:pt x="765813" y="1128852"/>
                  </a:lnTo>
                  <a:cubicBezTo>
                    <a:pt x="765813" y="1168891"/>
                    <a:pt x="733355" y="1201348"/>
                    <a:pt x="693317" y="1201348"/>
                  </a:cubicBezTo>
                  <a:lnTo>
                    <a:pt x="72496" y="1201348"/>
                  </a:lnTo>
                  <a:cubicBezTo>
                    <a:pt x="32458" y="1201348"/>
                    <a:pt x="0" y="1168891"/>
                    <a:pt x="0" y="1128852"/>
                  </a:cubicBezTo>
                  <a:lnTo>
                    <a:pt x="0" y="72496"/>
                  </a:lnTo>
                  <a:cubicBezTo>
                    <a:pt x="0" y="32458"/>
                    <a:pt x="32458" y="0"/>
                    <a:pt x="72496" y="0"/>
                  </a:cubicBezTo>
                  <a:close/>
                </a:path>
              </a:pathLst>
            </a:custGeom>
            <a:solidFill>
              <a:srgbClr val="5DC4BA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10245666" y="4893430"/>
            <a:ext cx="1260148" cy="1260148"/>
            <a:chOff x="0" y="0"/>
            <a:chExt cx="495300" cy="4953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5DC4B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6077379" y="3123494"/>
            <a:ext cx="2669762" cy="4188117"/>
            <a:chOff x="0" y="0"/>
            <a:chExt cx="765813" cy="120134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65813" cy="1201348"/>
            </a:xfrm>
            <a:custGeom>
              <a:avLst/>
              <a:gdLst/>
              <a:ahLst/>
              <a:cxnLst/>
              <a:rect r="r" b="b" t="t" l="l"/>
              <a:pathLst>
                <a:path h="1201348" w="765813">
                  <a:moveTo>
                    <a:pt x="72496" y="0"/>
                  </a:moveTo>
                  <a:lnTo>
                    <a:pt x="693317" y="0"/>
                  </a:lnTo>
                  <a:cubicBezTo>
                    <a:pt x="733355" y="0"/>
                    <a:pt x="765813" y="32458"/>
                    <a:pt x="765813" y="72496"/>
                  </a:cubicBezTo>
                  <a:lnTo>
                    <a:pt x="765813" y="1128852"/>
                  </a:lnTo>
                  <a:cubicBezTo>
                    <a:pt x="765813" y="1168891"/>
                    <a:pt x="733355" y="1201348"/>
                    <a:pt x="693317" y="1201348"/>
                  </a:cubicBezTo>
                  <a:lnTo>
                    <a:pt x="72496" y="1201348"/>
                  </a:lnTo>
                  <a:cubicBezTo>
                    <a:pt x="32458" y="1201348"/>
                    <a:pt x="0" y="1168891"/>
                    <a:pt x="0" y="1128852"/>
                  </a:cubicBezTo>
                  <a:lnTo>
                    <a:pt x="0" y="72496"/>
                  </a:lnTo>
                  <a:cubicBezTo>
                    <a:pt x="0" y="32458"/>
                    <a:pt x="32458" y="0"/>
                    <a:pt x="72496" y="0"/>
                  </a:cubicBezTo>
                  <a:close/>
                </a:path>
              </a:pathLst>
            </a:custGeom>
            <a:solidFill>
              <a:srgbClr val="2AD0F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6756895" y="4893430"/>
            <a:ext cx="1260148" cy="1260148"/>
            <a:chOff x="0" y="0"/>
            <a:chExt cx="495300" cy="4953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2AD0F3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7122885" y="7386252"/>
            <a:ext cx="578750" cy="392410"/>
            <a:chOff x="0" y="0"/>
            <a:chExt cx="1145165" cy="77645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45165" cy="776456"/>
            </a:xfrm>
            <a:custGeom>
              <a:avLst/>
              <a:gdLst/>
              <a:ahLst/>
              <a:cxnLst/>
              <a:rect r="r" b="b" t="t" l="l"/>
              <a:pathLst>
                <a:path h="776456" w="1145165">
                  <a:moveTo>
                    <a:pt x="0" y="0"/>
                  </a:moveTo>
                  <a:lnTo>
                    <a:pt x="572582" y="776456"/>
                  </a:lnTo>
                  <a:lnTo>
                    <a:pt x="1145165" y="0"/>
                  </a:lnTo>
                  <a:close/>
                </a:path>
              </a:pathLst>
            </a:custGeom>
            <a:solidFill>
              <a:srgbClr val="2AD0F3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3004339" y="3123494"/>
            <a:ext cx="2669762" cy="4188117"/>
            <a:chOff x="0" y="0"/>
            <a:chExt cx="765813" cy="120134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65813" cy="1201348"/>
            </a:xfrm>
            <a:custGeom>
              <a:avLst/>
              <a:gdLst/>
              <a:ahLst/>
              <a:cxnLst/>
              <a:rect r="r" b="b" t="t" l="l"/>
              <a:pathLst>
                <a:path h="1201348" w="765813">
                  <a:moveTo>
                    <a:pt x="72496" y="0"/>
                  </a:moveTo>
                  <a:lnTo>
                    <a:pt x="693317" y="0"/>
                  </a:lnTo>
                  <a:cubicBezTo>
                    <a:pt x="733355" y="0"/>
                    <a:pt x="765813" y="32458"/>
                    <a:pt x="765813" y="72496"/>
                  </a:cubicBezTo>
                  <a:lnTo>
                    <a:pt x="765813" y="1128852"/>
                  </a:lnTo>
                  <a:cubicBezTo>
                    <a:pt x="765813" y="1168891"/>
                    <a:pt x="733355" y="1201348"/>
                    <a:pt x="693317" y="1201348"/>
                  </a:cubicBezTo>
                  <a:lnTo>
                    <a:pt x="72496" y="1201348"/>
                  </a:lnTo>
                  <a:cubicBezTo>
                    <a:pt x="32458" y="1201348"/>
                    <a:pt x="0" y="1168891"/>
                    <a:pt x="0" y="1128852"/>
                  </a:cubicBezTo>
                  <a:lnTo>
                    <a:pt x="0" y="72496"/>
                  </a:lnTo>
                  <a:cubicBezTo>
                    <a:pt x="0" y="32458"/>
                    <a:pt x="32458" y="0"/>
                    <a:pt x="72496" y="0"/>
                  </a:cubicBezTo>
                  <a:close/>
                </a:path>
              </a:pathLst>
            </a:custGeom>
            <a:solidFill>
              <a:srgbClr val="006FAC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13683855" y="4893430"/>
            <a:ext cx="1260148" cy="1260148"/>
            <a:chOff x="0" y="0"/>
            <a:chExt cx="495300" cy="4953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006FAC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4049845" y="7386252"/>
            <a:ext cx="578750" cy="392410"/>
            <a:chOff x="0" y="0"/>
            <a:chExt cx="1145165" cy="77645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145165" cy="776456"/>
            </a:xfrm>
            <a:custGeom>
              <a:avLst/>
              <a:gdLst/>
              <a:ahLst/>
              <a:cxnLst/>
              <a:rect r="r" b="b" t="t" l="l"/>
              <a:pathLst>
                <a:path h="776456" w="1145165">
                  <a:moveTo>
                    <a:pt x="0" y="0"/>
                  </a:moveTo>
                  <a:lnTo>
                    <a:pt x="572582" y="776456"/>
                  </a:lnTo>
                  <a:lnTo>
                    <a:pt x="1145165" y="0"/>
                  </a:lnTo>
                  <a:close/>
                </a:path>
              </a:pathLst>
            </a:custGeom>
            <a:solidFill>
              <a:srgbClr val="006FAC"/>
            </a:solidFill>
          </p:spPr>
        </p:sp>
      </p:grpSp>
      <p:sp>
        <p:nvSpPr>
          <p:cNvPr name="AutoShape 46" id="46"/>
          <p:cNvSpPr/>
          <p:nvPr/>
        </p:nvSpPr>
        <p:spPr>
          <a:xfrm>
            <a:off x="-38" y="9691029"/>
            <a:ext cx="8304217" cy="1905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>
            <a:off x="9983858" y="9676742"/>
            <a:ext cx="8304143" cy="1905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8" id="48"/>
          <p:cNvGrpSpPr/>
          <p:nvPr/>
        </p:nvGrpSpPr>
        <p:grpSpPr>
          <a:xfrm rot="0">
            <a:off x="-1288602" y="5448196"/>
            <a:ext cx="1753396" cy="1753396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5DC4BA"/>
              </a:solidFill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7797287" y="7454936"/>
            <a:ext cx="1753396" cy="1753396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2AD0F3"/>
              </a:solidFill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-5400000">
            <a:off x="-2325017" y="-2366987"/>
            <a:ext cx="2072830" cy="4114800"/>
          </a:xfrm>
          <a:custGeom>
            <a:avLst/>
            <a:gdLst/>
            <a:ahLst/>
            <a:cxnLst/>
            <a:rect r="r" b="b" t="t" l="l"/>
            <a:pathLst>
              <a:path h="4114800" w="2072830">
                <a:moveTo>
                  <a:pt x="0" y="0"/>
                </a:moveTo>
                <a:lnTo>
                  <a:pt x="2072830" y="0"/>
                </a:lnTo>
                <a:lnTo>
                  <a:pt x="20728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-411904" y="1835237"/>
            <a:ext cx="956147" cy="746808"/>
          </a:xfrm>
          <a:custGeom>
            <a:avLst/>
            <a:gdLst/>
            <a:ahLst/>
            <a:cxnLst/>
            <a:rect r="r" b="b" t="t" l="l"/>
            <a:pathLst>
              <a:path h="746808" w="956147">
                <a:moveTo>
                  <a:pt x="0" y="0"/>
                </a:moveTo>
                <a:lnTo>
                  <a:pt x="956147" y="0"/>
                </a:lnTo>
                <a:lnTo>
                  <a:pt x="956147" y="746809"/>
                </a:lnTo>
                <a:lnTo>
                  <a:pt x="0" y="746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95264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7793693" y="353425"/>
            <a:ext cx="956147" cy="746808"/>
          </a:xfrm>
          <a:custGeom>
            <a:avLst/>
            <a:gdLst/>
            <a:ahLst/>
            <a:cxnLst/>
            <a:rect r="r" b="b" t="t" l="l"/>
            <a:pathLst>
              <a:path h="746808" w="956147">
                <a:moveTo>
                  <a:pt x="0" y="0"/>
                </a:moveTo>
                <a:lnTo>
                  <a:pt x="956147" y="0"/>
                </a:lnTo>
                <a:lnTo>
                  <a:pt x="956147" y="746808"/>
                </a:lnTo>
                <a:lnTo>
                  <a:pt x="0" y="746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95264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6938412" y="9833249"/>
            <a:ext cx="1033469" cy="1226669"/>
          </a:xfrm>
          <a:custGeom>
            <a:avLst/>
            <a:gdLst/>
            <a:ahLst/>
            <a:cxnLst/>
            <a:rect r="r" b="b" t="t" l="l"/>
            <a:pathLst>
              <a:path h="1226669" w="1033469">
                <a:moveTo>
                  <a:pt x="0" y="0"/>
                </a:moveTo>
                <a:lnTo>
                  <a:pt x="1033468" y="0"/>
                </a:lnTo>
                <a:lnTo>
                  <a:pt x="1033468" y="1226669"/>
                </a:lnTo>
                <a:lnTo>
                  <a:pt x="0" y="1226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709619" y="625569"/>
            <a:ext cx="1033469" cy="1226669"/>
          </a:xfrm>
          <a:custGeom>
            <a:avLst/>
            <a:gdLst/>
            <a:ahLst/>
            <a:cxnLst/>
            <a:rect r="r" b="b" t="t" l="l"/>
            <a:pathLst>
              <a:path h="1226669" w="1033469">
                <a:moveTo>
                  <a:pt x="0" y="0"/>
                </a:moveTo>
                <a:lnTo>
                  <a:pt x="1033468" y="0"/>
                </a:lnTo>
                <a:lnTo>
                  <a:pt x="1033468" y="1226669"/>
                </a:lnTo>
                <a:lnTo>
                  <a:pt x="0" y="12266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6301459" y="625569"/>
            <a:ext cx="1033469" cy="1226669"/>
          </a:xfrm>
          <a:custGeom>
            <a:avLst/>
            <a:gdLst/>
            <a:ahLst/>
            <a:cxnLst/>
            <a:rect r="r" b="b" t="t" l="l"/>
            <a:pathLst>
              <a:path h="1226669" w="1033469">
                <a:moveTo>
                  <a:pt x="0" y="0"/>
                </a:moveTo>
                <a:lnTo>
                  <a:pt x="1033469" y="0"/>
                </a:lnTo>
                <a:lnTo>
                  <a:pt x="1033469" y="1226669"/>
                </a:lnTo>
                <a:lnTo>
                  <a:pt x="0" y="12266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3539113" y="5217552"/>
            <a:ext cx="819334" cy="726135"/>
          </a:xfrm>
          <a:custGeom>
            <a:avLst/>
            <a:gdLst/>
            <a:ahLst/>
            <a:cxnLst/>
            <a:rect r="r" b="b" t="t" l="l"/>
            <a:pathLst>
              <a:path h="726135" w="819334">
                <a:moveTo>
                  <a:pt x="0" y="0"/>
                </a:moveTo>
                <a:lnTo>
                  <a:pt x="819334" y="0"/>
                </a:lnTo>
                <a:lnTo>
                  <a:pt x="819334" y="726135"/>
                </a:lnTo>
                <a:lnTo>
                  <a:pt x="0" y="7261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6995828" y="5143500"/>
            <a:ext cx="782283" cy="843431"/>
          </a:xfrm>
          <a:custGeom>
            <a:avLst/>
            <a:gdLst/>
            <a:ahLst/>
            <a:cxnLst/>
            <a:rect r="r" b="b" t="t" l="l"/>
            <a:pathLst>
              <a:path h="843431" w="782283">
                <a:moveTo>
                  <a:pt x="0" y="0"/>
                </a:moveTo>
                <a:lnTo>
                  <a:pt x="782283" y="0"/>
                </a:lnTo>
                <a:lnTo>
                  <a:pt x="782283" y="843431"/>
                </a:lnTo>
                <a:lnTo>
                  <a:pt x="0" y="8434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10393993" y="5274108"/>
            <a:ext cx="963494" cy="613023"/>
          </a:xfrm>
          <a:custGeom>
            <a:avLst/>
            <a:gdLst/>
            <a:ahLst/>
            <a:cxnLst/>
            <a:rect r="r" b="b" t="t" l="l"/>
            <a:pathLst>
              <a:path h="613023" w="963494">
                <a:moveTo>
                  <a:pt x="0" y="0"/>
                </a:moveTo>
                <a:lnTo>
                  <a:pt x="963494" y="0"/>
                </a:lnTo>
                <a:lnTo>
                  <a:pt x="963494" y="613023"/>
                </a:lnTo>
                <a:lnTo>
                  <a:pt x="0" y="6130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13868125" y="5085502"/>
            <a:ext cx="891609" cy="876006"/>
          </a:xfrm>
          <a:custGeom>
            <a:avLst/>
            <a:gdLst/>
            <a:ahLst/>
            <a:cxnLst/>
            <a:rect r="r" b="b" t="t" l="l"/>
            <a:pathLst>
              <a:path h="876006" w="891609">
                <a:moveTo>
                  <a:pt x="0" y="0"/>
                </a:moveTo>
                <a:lnTo>
                  <a:pt x="891609" y="0"/>
                </a:lnTo>
                <a:lnTo>
                  <a:pt x="891609" y="876006"/>
                </a:lnTo>
                <a:lnTo>
                  <a:pt x="0" y="87600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4" id="64"/>
          <p:cNvSpPr txBox="true"/>
          <p:nvPr/>
        </p:nvSpPr>
        <p:spPr>
          <a:xfrm rot="0">
            <a:off x="4192643" y="833533"/>
            <a:ext cx="990271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167">
                <a:solidFill>
                  <a:srgbClr val="000000"/>
                </a:solidFill>
                <a:latin typeface="Barlow Bold"/>
              </a:rPr>
              <a:t> CUSTOMER IN THE COMPANY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3293415" y="8062201"/>
            <a:ext cx="131073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34">
                <a:solidFill>
                  <a:srgbClr val="FFFFFF"/>
                </a:solidFill>
                <a:latin typeface="Barlow Bold"/>
              </a:rPr>
              <a:t>#01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6756895" y="8062201"/>
            <a:ext cx="131073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34">
                <a:solidFill>
                  <a:srgbClr val="FFFFFF"/>
                </a:solidFill>
                <a:latin typeface="Barlow Bold"/>
              </a:rPr>
              <a:t>#02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0220375" y="8062201"/>
            <a:ext cx="131073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34">
                <a:solidFill>
                  <a:srgbClr val="FFFFFF"/>
                </a:solidFill>
                <a:latin typeface="Barlow Bold"/>
              </a:rPr>
              <a:t>#03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3683855" y="8062201"/>
            <a:ext cx="131073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134">
                <a:solidFill>
                  <a:srgbClr val="FFFFFF"/>
                </a:solidFill>
                <a:latin typeface="Barlow Bold"/>
              </a:rPr>
              <a:t>#04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2810781" y="3955535"/>
            <a:ext cx="2275998" cy="32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687"/>
              </a:lnSpc>
              <a:spcBef>
                <a:spcPct val="0"/>
              </a:spcBef>
            </a:pPr>
            <a:r>
              <a:rPr lang="en-US" sz="1919" spc="61">
                <a:solidFill>
                  <a:srgbClr val="FFFFFF"/>
                </a:solidFill>
                <a:latin typeface="Barlow Medium Bold"/>
              </a:rPr>
              <a:t>Gender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9739678" y="3955535"/>
            <a:ext cx="2272123" cy="32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687"/>
              </a:lnSpc>
              <a:spcBef>
                <a:spcPct val="0"/>
              </a:spcBef>
            </a:pPr>
            <a:r>
              <a:rPr lang="en-US" sz="1919" spc="61">
                <a:solidFill>
                  <a:srgbClr val="FFFFFF"/>
                </a:solidFill>
                <a:latin typeface="Barlow Medium Bold"/>
              </a:rPr>
              <a:t>Partner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6274261" y="3955535"/>
            <a:ext cx="2275998" cy="32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687"/>
              </a:lnSpc>
              <a:spcBef>
                <a:spcPct val="0"/>
              </a:spcBef>
            </a:pPr>
            <a:r>
              <a:rPr lang="en-US" sz="1919" spc="61">
                <a:solidFill>
                  <a:srgbClr val="FFFFFF"/>
                </a:solidFill>
                <a:latin typeface="Barlow Medium Bold"/>
              </a:rPr>
              <a:t>Senior Centizen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3170081" y="3955535"/>
            <a:ext cx="2338278" cy="32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687"/>
              </a:lnSpc>
              <a:spcBef>
                <a:spcPct val="0"/>
              </a:spcBef>
            </a:pPr>
            <a:r>
              <a:rPr lang="en-US" sz="1919" spc="61">
                <a:solidFill>
                  <a:srgbClr val="FFFFFF"/>
                </a:solidFill>
                <a:latin typeface="Barlow Medium Bold"/>
              </a:rPr>
              <a:t>Dependents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60382" y="4212165"/>
            <a:ext cx="10967770" cy="108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90"/>
              </a:lnSpc>
            </a:pPr>
            <a:r>
              <a:rPr lang="en-US" sz="6897">
                <a:solidFill>
                  <a:srgbClr val="000000"/>
                </a:solidFill>
                <a:latin typeface="Anton"/>
              </a:rPr>
              <a:t>2. Exploratory Data Analysis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845893"/>
            <a:ext cx="9144000" cy="9040991"/>
          </a:xfrm>
          <a:custGeom>
            <a:avLst/>
            <a:gdLst/>
            <a:ahLst/>
            <a:cxnLst/>
            <a:rect r="r" b="b" t="t" l="l"/>
            <a:pathLst>
              <a:path h="9040991" w="9144000">
                <a:moveTo>
                  <a:pt x="0" y="0"/>
                </a:moveTo>
                <a:lnTo>
                  <a:pt x="9144000" y="0"/>
                </a:lnTo>
                <a:lnTo>
                  <a:pt x="9144000" y="9040991"/>
                </a:lnTo>
                <a:lnTo>
                  <a:pt x="0" y="9040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9" r="0" b="-56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1263" y="2315972"/>
            <a:ext cx="7449633" cy="6024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1916" indent="-335958" lvl="1">
              <a:lnSpc>
                <a:spcPts val="4357"/>
              </a:lnSpc>
              <a:buFont typeface="Arial"/>
              <a:buChar char="•"/>
            </a:pPr>
            <a:r>
              <a:rPr lang="en-US" sz="3112">
                <a:solidFill>
                  <a:srgbClr val="000000"/>
                </a:solidFill>
                <a:latin typeface="Georgia Pro"/>
              </a:rPr>
              <a:t>Gender has no influence on whether the customer will churn or not.</a:t>
            </a:r>
          </a:p>
          <a:p>
            <a:pPr marL="671916" indent="-335958" lvl="1">
              <a:lnSpc>
                <a:spcPts val="4357"/>
              </a:lnSpc>
              <a:buFont typeface="Arial"/>
              <a:buChar char="•"/>
            </a:pPr>
            <a:r>
              <a:rPr lang="en-US" sz="3112">
                <a:solidFill>
                  <a:srgbClr val="000000"/>
                </a:solidFill>
                <a:latin typeface="Georgia Pro"/>
              </a:rPr>
              <a:t>Non-senior citizens churn more than non-senior in absolute term but in relative term senior citizens churn more often.</a:t>
            </a:r>
          </a:p>
          <a:p>
            <a:pPr marL="671916" indent="-335958" lvl="1">
              <a:lnSpc>
                <a:spcPts val="4357"/>
              </a:lnSpc>
              <a:buFont typeface="Arial"/>
              <a:buChar char="•"/>
            </a:pPr>
            <a:r>
              <a:rPr lang="en-US" sz="3112">
                <a:solidFill>
                  <a:srgbClr val="000000"/>
                </a:solidFill>
                <a:latin typeface="Georgia Pro"/>
              </a:rPr>
              <a:t>Customers without partner churn more often than their counterparts.</a:t>
            </a:r>
          </a:p>
          <a:p>
            <a:pPr marL="671916" indent="-335958" lvl="1">
              <a:lnSpc>
                <a:spcPts val="4357"/>
              </a:lnSpc>
              <a:buFont typeface="Arial"/>
              <a:buChar char="•"/>
            </a:pPr>
            <a:r>
              <a:rPr lang="en-US" sz="3112">
                <a:solidFill>
                  <a:srgbClr val="000000"/>
                </a:solidFill>
                <a:latin typeface="Georgia Pro"/>
              </a:rPr>
              <a:t>Customers without dependents churn more than customers with dependents.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3648" y="280669"/>
            <a:ext cx="9855811" cy="74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Aileron Heavy"/>
              </a:rPr>
              <a:t>Distribution of Churn vs Customer</a:t>
            </a:r>
          </a:p>
        </p:txBody>
      </p:sp>
    </p:spTree>
  </p:cSld>
  <p:clrMapOvr>
    <a:masterClrMapping/>
  </p:clrMapOvr>
  <p:transition spd="fast"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DAFkoi0Uv5g</dc:identifier>
  <dcterms:modified xsi:type="dcterms:W3CDTF">2011-08-01T06:04:30Z</dcterms:modified>
  <cp:revision>1</cp:revision>
  <dc:title>Predict behavior to retain customers</dc:title>
</cp:coreProperties>
</file>